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77" r:id="rId2"/>
    <p:sldId id="278" r:id="rId3"/>
    <p:sldId id="286" r:id="rId4"/>
    <p:sldId id="289" r:id="rId5"/>
    <p:sldId id="287" r:id="rId6"/>
    <p:sldId id="288" r:id="rId7"/>
    <p:sldId id="304" r:id="rId8"/>
    <p:sldId id="298" r:id="rId9"/>
    <p:sldId id="303" r:id="rId10"/>
    <p:sldId id="325" r:id="rId11"/>
    <p:sldId id="328" r:id="rId12"/>
    <p:sldId id="330" r:id="rId13"/>
    <p:sldId id="306" r:id="rId14"/>
    <p:sldId id="305" r:id="rId15"/>
    <p:sldId id="334" r:id="rId16"/>
    <p:sldId id="336" r:id="rId17"/>
    <p:sldId id="337" r:id="rId18"/>
    <p:sldId id="302" r:id="rId19"/>
    <p:sldId id="327" r:id="rId20"/>
    <p:sldId id="332" r:id="rId21"/>
    <p:sldId id="335" r:id="rId22"/>
    <p:sldId id="338" r:id="rId23"/>
    <p:sldId id="340" r:id="rId24"/>
    <p:sldId id="341" r:id="rId25"/>
    <p:sldId id="299" r:id="rId26"/>
    <p:sldId id="308" r:id="rId27"/>
    <p:sldId id="309" r:id="rId28"/>
    <p:sldId id="31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26" r:id="rId39"/>
    <p:sldId id="300" r:id="rId40"/>
    <p:sldId id="320" r:id="rId41"/>
    <p:sldId id="321" r:id="rId42"/>
    <p:sldId id="322" r:id="rId43"/>
    <p:sldId id="331" r:id="rId44"/>
    <p:sldId id="339" r:id="rId45"/>
    <p:sldId id="301" r:id="rId46"/>
    <p:sldId id="329" r:id="rId47"/>
    <p:sldId id="333" r:id="rId48"/>
    <p:sldId id="342" r:id="rId49"/>
    <p:sldId id="343" r:id="rId50"/>
    <p:sldId id="344" r:id="rId51"/>
    <p:sldId id="345" r:id="rId52"/>
    <p:sldId id="346" r:id="rId53"/>
    <p:sldId id="294" r:id="rId54"/>
    <p:sldId id="295" r:id="rId55"/>
    <p:sldId id="296" r:id="rId56"/>
    <p:sldId id="347" r:id="rId57"/>
    <p:sldId id="264" r:id="rId5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399F7-9417-1917-D2CA-BA397D361665}" v="1616" dt="2023-09-04T12:22:24.476"/>
    <p1510:client id="{11FA6FBE-C7E4-4113-836D-7CCA6D2E355E}" v="1129" dt="2023-09-04T10:52:15.489"/>
    <p1510:client id="{1A937013-1860-B7ED-AEF9-948645FFE964}" v="2120" dt="2023-09-04T12:19:19.628"/>
    <p1510:client id="{A165CDE2-AC83-2210-C9CB-6A0E4A2211C0}" v="145" dt="2023-09-03T18:06:53.731"/>
    <p1510:client id="{B46C254A-A64C-6725-4BCE-F635FA903C29}" v="412" dt="2023-09-03T23:05:36.238"/>
    <p1510:client id="{B693883C-2A1A-4F6D-9D76-E19EA7058068}" v="1219" dt="2023-09-03T19:31:06.394"/>
    <p1510:client id="{C1171243-B706-9841-F028-35BCD5FFF57D}" v="5190" dt="2023-09-04T12:18:59.620"/>
    <p1510:client id="{CF1BEE5E-76F7-2DF7-56A3-DDA1F621C6DA}" v="329" dt="2023-09-04T12:19:59.345"/>
    <p1510:client id="{E0C90882-BEBB-4034-8E9C-8200006043F3}" v="1762" vWet="1763" dt="2023-09-04T12:22:33.449"/>
    <p1510:client id="{EE993F1C-308C-A08C-1053-592F0BAA18A9}" v="9" dt="2023-09-04T12:21:02.64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2" descr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504" y="592599"/>
            <a:ext cx="2161361" cy="67202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echteck 13"/>
          <p:cNvSpPr/>
          <p:nvPr/>
        </p:nvSpPr>
        <p:spPr>
          <a:xfrm flipV="1">
            <a:off x="0" y="6172491"/>
            <a:ext cx="12192000" cy="684002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10000"/>
              </a:lnSpc>
              <a:defRPr sz="1200">
                <a:solidFill>
                  <a:srgbClr val="0D99F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6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086" y="63592"/>
            <a:ext cx="1400256" cy="77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rafik 3" descr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hteck 4"/>
          <p:cNvSpPr/>
          <p:nvPr/>
        </p:nvSpPr>
        <p:spPr>
          <a:xfrm>
            <a:off x="-1" y="3429000"/>
            <a:ext cx="9622668" cy="1617045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Titel überzwei Zeilen"/>
          <p:cNvSpPr txBox="1">
            <a:spLocks noGrp="1"/>
          </p:cNvSpPr>
          <p:nvPr>
            <p:ph type="title" hasCustomPrompt="1"/>
          </p:nvPr>
        </p:nvSpPr>
        <p:spPr>
          <a:xfrm>
            <a:off x="763606" y="3574741"/>
            <a:ext cx="8549728" cy="1325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Titel überzwei Zeilen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4117" y="5815012"/>
            <a:ext cx="5331884" cy="104299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742950" indent="-285750">
              <a:buClrTx/>
              <a:buFontTx/>
              <a:defRPr sz="1400">
                <a:solidFill>
                  <a:srgbClr val="FFFFFF"/>
                </a:solidFill>
              </a:defRPr>
            </a:lvl2pPr>
            <a:lvl3pPr marL="1143000" indent="-228600">
              <a:buClrTx/>
              <a:buFontTx/>
              <a:defRPr sz="1400">
                <a:solidFill>
                  <a:srgbClr val="FFFFFF"/>
                </a:solidFill>
              </a:defRPr>
            </a:lvl3pPr>
            <a:lvl4pPr marL="1600200" indent="-228600">
              <a:buClrTx/>
              <a:buFontTx/>
              <a:defRPr sz="1400">
                <a:solidFill>
                  <a:srgbClr val="FFFFFF"/>
                </a:solidFill>
              </a:defRPr>
            </a:lvl4pPr>
            <a:lvl5pPr marL="2057400" indent="-228600">
              <a:buClrTx/>
              <a:buFontTx/>
              <a:defRPr sz="1400">
                <a:solidFill>
                  <a:srgbClr val="FFFFFF"/>
                </a:solidFill>
              </a:defRPr>
            </a:lvl5pPr>
          </a:lstStyle>
          <a:p>
            <a:r>
              <a:t>Name Referent*in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1" name="Grafik 10" descr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666" y="331902"/>
            <a:ext cx="2136850" cy="635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rafik 11" descr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14" y="3675700"/>
            <a:ext cx="370499" cy="403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7" y="200203"/>
            <a:ext cx="1713958" cy="89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073" y="6356350"/>
            <a:ext cx="259527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0" y="60325"/>
            <a:ext cx="1955800" cy="88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274638"/>
            <a:ext cx="3266019" cy="39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285" y="100014"/>
            <a:ext cx="1915585" cy="56832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 8"/>
          <p:cNvSpPr/>
          <p:nvPr/>
        </p:nvSpPr>
        <p:spPr>
          <a:xfrm>
            <a:off x="0" y="6713538"/>
            <a:ext cx="12192000" cy="144464"/>
          </a:xfrm>
          <a:prstGeom prst="rect">
            <a:avLst/>
          </a:prstGeom>
          <a:solidFill>
            <a:srgbClr val="1A599B"/>
          </a:solidFill>
          <a:ln>
            <a:solidFill>
              <a:srgbClr val="1A599B"/>
            </a:solidFill>
            <a:miter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2056" y="6458098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28625"/>
            <a:ext cx="2954867" cy="35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266" y="88900"/>
            <a:ext cx="2341035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 16"/>
          <p:cNvSpPr/>
          <p:nvPr/>
        </p:nvSpPr>
        <p:spPr>
          <a:xfrm>
            <a:off x="0" y="6713538"/>
            <a:ext cx="12192000" cy="144464"/>
          </a:xfrm>
          <a:prstGeom prst="rect">
            <a:avLst/>
          </a:prstGeom>
          <a:solidFill>
            <a:srgbClr val="1A599B"/>
          </a:solidFill>
          <a:ln>
            <a:solidFill>
              <a:srgbClr val="1A599B"/>
            </a:solidFill>
            <a:miter/>
          </a:ln>
        </p:spPr>
        <p:txBody>
          <a:bodyPr lIns="45718" tIns="45718" rIns="45718" bIns="45718" anchor="ctr"/>
          <a:lstStyle/>
          <a:p>
            <a:pPr algn="r"/>
            <a:endParaRPr/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566" y="134939"/>
            <a:ext cx="2190753" cy="64928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4429125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  <a:lvl2pPr algn="ctr">
              <a:buClrTx/>
              <a:buFontTx/>
            </a:lvl2pPr>
            <a:lvl3pPr algn="ctr">
              <a:buClrTx/>
              <a:buFontTx/>
            </a:lvl3pPr>
            <a:lvl4pPr algn="ctr">
              <a:buClrTx/>
              <a:buFontTx/>
            </a:lvl4pPr>
            <a:lvl5pPr algn="ctr"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914400" y="2178447"/>
            <a:ext cx="10363200" cy="14700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073" y="6356350"/>
            <a:ext cx="259527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11" descr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Rechteck 12"/>
          <p:cNvSpPr/>
          <p:nvPr/>
        </p:nvSpPr>
        <p:spPr>
          <a:xfrm>
            <a:off x="-1" y="3429000"/>
            <a:ext cx="9622668" cy="1617045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Titel überzwei Zeilen"/>
          <p:cNvSpPr txBox="1">
            <a:spLocks noGrp="1"/>
          </p:cNvSpPr>
          <p:nvPr>
            <p:ph type="title" hasCustomPrompt="1"/>
          </p:nvPr>
        </p:nvSpPr>
        <p:spPr>
          <a:xfrm>
            <a:off x="763606" y="3574741"/>
            <a:ext cx="8549728" cy="1325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Titel überzwei Zeilen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4117" y="5815012"/>
            <a:ext cx="5331884" cy="104299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742950" indent="-285750">
              <a:buClrTx/>
              <a:buFontTx/>
              <a:defRPr sz="1400">
                <a:solidFill>
                  <a:srgbClr val="FFFFFF"/>
                </a:solidFill>
              </a:defRPr>
            </a:lvl2pPr>
            <a:lvl3pPr marL="1143000" indent="-228600">
              <a:buClrTx/>
              <a:buFontTx/>
              <a:defRPr sz="1400">
                <a:solidFill>
                  <a:srgbClr val="FFFFFF"/>
                </a:solidFill>
              </a:defRPr>
            </a:lvl3pPr>
            <a:lvl4pPr marL="1600200" indent="-228600">
              <a:buClrTx/>
              <a:buFontTx/>
              <a:defRPr sz="1400">
                <a:solidFill>
                  <a:srgbClr val="FFFFFF"/>
                </a:solidFill>
              </a:defRPr>
            </a:lvl4pPr>
            <a:lvl5pPr marL="2057400" indent="-228600">
              <a:buClrTx/>
              <a:buFontTx/>
              <a:defRPr sz="1400">
                <a:solidFill>
                  <a:srgbClr val="FFFFFF"/>
                </a:solidFill>
              </a:defRPr>
            </a:lvl5pPr>
          </a:lstStyle>
          <a:p>
            <a:r>
              <a:t>Name Referent*in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5" name="Grafik 15" descr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666" y="331902"/>
            <a:ext cx="2136850" cy="635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Grafik 16" descr="Grafik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4" y="3675700"/>
            <a:ext cx="370499" cy="403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16" descr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7" y="200203"/>
            <a:ext cx="1713958" cy="89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073" y="6356350"/>
            <a:ext cx="259527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el überzwei Zeilen"/>
          <p:cNvSpPr txBox="1">
            <a:spLocks noGrp="1"/>
          </p:cNvSpPr>
          <p:nvPr>
            <p:ph type="title" hasCustomPrompt="1"/>
          </p:nvPr>
        </p:nvSpPr>
        <p:spPr>
          <a:xfrm>
            <a:off x="763606" y="3574741"/>
            <a:ext cx="8549728" cy="13255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Titel überzwei Zeilen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4117" y="5815012"/>
            <a:ext cx="5331884" cy="104299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742950" indent="-285750">
              <a:buClrTx/>
              <a:buFontTx/>
              <a:defRPr sz="1400">
                <a:solidFill>
                  <a:srgbClr val="FFFFFF"/>
                </a:solidFill>
              </a:defRPr>
            </a:lvl2pPr>
            <a:lvl3pPr marL="1143000" indent="-228600">
              <a:buClrTx/>
              <a:buFontTx/>
              <a:defRPr sz="1400">
                <a:solidFill>
                  <a:srgbClr val="FFFFFF"/>
                </a:solidFill>
              </a:defRPr>
            </a:lvl3pPr>
            <a:lvl4pPr marL="1600200" indent="-228600">
              <a:buClrTx/>
              <a:buFontTx/>
              <a:defRPr sz="1400">
                <a:solidFill>
                  <a:srgbClr val="FFFFFF"/>
                </a:solidFill>
              </a:defRPr>
            </a:lvl4pPr>
            <a:lvl5pPr marL="2057400" indent="-228600">
              <a:buClrTx/>
              <a:buFontTx/>
              <a:defRPr sz="1400">
                <a:solidFill>
                  <a:srgbClr val="FFFFFF"/>
                </a:solidFill>
              </a:defRPr>
            </a:lvl5pPr>
          </a:lstStyle>
          <a:p>
            <a:r>
              <a:t>Name Referent*in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8073" y="6356350"/>
            <a:ext cx="259527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2" descr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504" y="592599"/>
            <a:ext cx="2161361" cy="6720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hteck 13"/>
          <p:cNvSpPr/>
          <p:nvPr/>
        </p:nvSpPr>
        <p:spPr>
          <a:xfrm flipV="1">
            <a:off x="0" y="6172491"/>
            <a:ext cx="12192000" cy="684002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10000"/>
              </a:lnSpc>
              <a:defRPr sz="1200">
                <a:solidFill>
                  <a:srgbClr val="0D99F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56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086" y="63592"/>
            <a:ext cx="1400256" cy="77312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Abschnittsüberschrift"/>
          <p:cNvSpPr txBox="1">
            <a:spLocks noGrp="1"/>
          </p:cNvSpPr>
          <p:nvPr>
            <p:ph type="title" hasCustomPrompt="1"/>
          </p:nvPr>
        </p:nvSpPr>
        <p:spPr>
          <a:xfrm>
            <a:off x="637119" y="3784898"/>
            <a:ext cx="8627234" cy="1084264"/>
          </a:xfrm>
          <a:prstGeom prst="rect">
            <a:avLst/>
          </a:prstGeom>
        </p:spPr>
        <p:txBody>
          <a:bodyPr/>
          <a:lstStyle/>
          <a:p>
            <a:r>
              <a:t>Abschnittsüberschrift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2056" y="6458098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hteck 15"/>
          <p:cNvSpPr/>
          <p:nvPr/>
        </p:nvSpPr>
        <p:spPr>
          <a:xfrm flipV="1">
            <a:off x="0" y="6172491"/>
            <a:ext cx="12192000" cy="684002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10000"/>
              </a:lnSpc>
              <a:defRPr sz="1200">
                <a:solidFill>
                  <a:srgbClr val="0D99F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66751" y="1916832"/>
            <a:ext cx="5336117" cy="3971477"/>
          </a:xfrm>
          <a:prstGeom prst="rect">
            <a:avLst/>
          </a:prstGeom>
        </p:spPr>
        <p:txBody>
          <a:bodyPr/>
          <a:lstStyle>
            <a:lvl2pPr marL="806450" indent="-349250"/>
            <a:lvl3pPr marL="1228725" indent="-314325"/>
          </a:lstStyle>
          <a:p>
            <a:r>
              <a:t>Textmasterformate durch Klicken bearbeiten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8" name="Grafik 16" descr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666" y="331902"/>
            <a:ext cx="2136850" cy="635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16" descr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070" y="888578"/>
            <a:ext cx="1595761" cy="881064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2056" y="6458098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Textmasterformate durch Klicken bearbeiten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6" descr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0" y="60325"/>
            <a:ext cx="1955800" cy="88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274638"/>
            <a:ext cx="3266019" cy="39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285" y="100014"/>
            <a:ext cx="1915585" cy="568327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Rectangle 8"/>
          <p:cNvSpPr/>
          <p:nvPr/>
        </p:nvSpPr>
        <p:spPr>
          <a:xfrm>
            <a:off x="0" y="6713538"/>
            <a:ext cx="12192000" cy="144464"/>
          </a:xfrm>
          <a:prstGeom prst="rect">
            <a:avLst/>
          </a:prstGeom>
          <a:solidFill>
            <a:srgbClr val="1A599B"/>
          </a:solidFill>
          <a:ln>
            <a:solidFill>
              <a:srgbClr val="1A599B"/>
            </a:solidFill>
            <a:miter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2056" y="6458098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70000" indent="-355600">
              <a:defRPr sz="28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1594" y="6659836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el und Inha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70000" indent="-355600">
              <a:defRPr sz="2800"/>
            </a:lvl3pPr>
            <a:lvl4pPr marL="1828800" indent="-457200">
              <a:defRPr sz="2800"/>
            </a:lvl4pPr>
            <a:lvl5pPr marL="2286000" indent="-4572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1594" y="6659836"/>
            <a:ext cx="259528" cy="23926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 descr="Grafik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18504" y="592599"/>
            <a:ext cx="2161361" cy="6720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eck 13"/>
          <p:cNvSpPr/>
          <p:nvPr/>
        </p:nvSpPr>
        <p:spPr>
          <a:xfrm flipV="1">
            <a:off x="0" y="6172491"/>
            <a:ext cx="12192000" cy="684002"/>
          </a:xfrm>
          <a:prstGeom prst="rect">
            <a:avLst/>
          </a:prstGeom>
          <a:solidFill>
            <a:srgbClr val="C51926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10000"/>
              </a:lnSpc>
              <a:defRPr sz="1200">
                <a:solidFill>
                  <a:srgbClr val="0D99FC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37119" y="260647"/>
            <a:ext cx="8627234" cy="108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7122" y="1772816"/>
            <a:ext cx="10907180" cy="402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Textmasterformate durch Klicken bearbeiten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62056" y="6458098"/>
            <a:ext cx="259528" cy="23926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C51926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❖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71525" marR="0" indent="-3143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193800" marR="0" indent="-279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▪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0828" marR="0" indent="-359227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–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8028" marR="0" indent="-359228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00325" marR="0" indent="-3143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57525" marR="0" indent="-3143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14725" marR="0" indent="-3143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71925" marR="0" indent="-314325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C00000"/>
        </a:buClr>
        <a:buSzPct val="100000"/>
        <a:buFont typeface="Arial"/>
        <a:buChar char="»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jimei.2022.100058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oter Placeholder 3"/>
          <p:cNvSpPr txBox="1"/>
          <p:nvPr/>
        </p:nvSpPr>
        <p:spPr>
          <a:xfrm>
            <a:off x="1895689" y="6453336"/>
            <a:ext cx="8777394" cy="26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45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6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147" name="Text Placeholder 11"/>
          <p:cNvSpPr txBox="1">
            <a:spLocks noGrp="1"/>
          </p:cNvSpPr>
          <p:nvPr>
            <p:ph type="body" sz="quarter" idx="1"/>
          </p:nvPr>
        </p:nvSpPr>
        <p:spPr>
          <a:xfrm>
            <a:off x="377470" y="4035635"/>
            <a:ext cx="3813840" cy="21844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0" indent="0">
              <a:buSzTx/>
              <a:buNone/>
              <a:defRPr sz="1600"/>
            </a:pPr>
            <a:r>
              <a:rPr lang="en-US" sz="1800" b="1">
                <a:latin typeface="Times New Roman"/>
              </a:rPr>
              <a:t>Group 2:</a:t>
            </a:r>
            <a:endParaRPr lang="en-US" sz="1800">
              <a:latin typeface="Times New Roman"/>
            </a:endParaRPr>
          </a:p>
          <a:p>
            <a:pPr marL="0" indent="0">
              <a:buSzTx/>
              <a:buNone/>
              <a:defRPr sz="1600"/>
            </a:pPr>
            <a:r>
              <a:rPr lang="en-US" sz="1800">
                <a:latin typeface="Times New Roman"/>
              </a:rPr>
              <a:t>Dhruv Singh Chandel: 222100671</a:t>
            </a:r>
          </a:p>
          <a:p>
            <a:pPr marL="0" indent="0">
              <a:buSzTx/>
              <a:buNone/>
              <a:defRPr sz="1600"/>
            </a:pPr>
            <a:r>
              <a:rPr lang="en-US" sz="1800">
                <a:latin typeface="Times New Roman"/>
              </a:rPr>
              <a:t>Ankush Arora: 221202855</a:t>
            </a:r>
          </a:p>
          <a:p>
            <a:pPr marL="0" indent="0">
              <a:buSzTx/>
              <a:buNone/>
              <a:defRPr sz="1600"/>
            </a:pPr>
            <a:r>
              <a:rPr lang="en-US" sz="1800">
                <a:latin typeface="Times New Roman"/>
              </a:rPr>
              <a:t>Balram Tiwari: 222100583</a:t>
            </a:r>
          </a:p>
          <a:p>
            <a:pPr marL="0" indent="0">
              <a:buSzTx/>
              <a:buNone/>
              <a:defRPr sz="1600"/>
            </a:pPr>
            <a:r>
              <a:rPr lang="en-US" sz="1800">
                <a:latin typeface="Times New Roman"/>
              </a:rPr>
              <a:t>Ravi Singh: 222100546</a:t>
            </a:r>
          </a:p>
          <a:p>
            <a:pPr marL="0" indent="0">
              <a:buSzTx/>
              <a:buNone/>
              <a:defRPr sz="1600"/>
            </a:pPr>
            <a:r>
              <a:rPr lang="en-US" sz="1800">
                <a:latin typeface="Times New Roman"/>
              </a:rPr>
              <a:t>Unmesh Mhatre : 222100576</a:t>
            </a:r>
          </a:p>
          <a:p>
            <a:pPr marL="0" indent="0">
              <a:buSzTx/>
              <a:buNone/>
              <a:defRPr sz="1600"/>
            </a:pPr>
            <a:endParaRPr lang="en-US" sz="1800">
              <a:latin typeface="Times New Roman"/>
            </a:endParaRPr>
          </a:p>
          <a:p>
            <a:pPr marL="0" indent="0" algn="ctr">
              <a:buSzTx/>
              <a:buNone/>
              <a:defRPr sz="1600"/>
            </a:pPr>
            <a:endParaRPr lang="en-US" sz="1800">
              <a:latin typeface="Times New Roman"/>
            </a:endParaRPr>
          </a:p>
        </p:txBody>
      </p:sp>
      <p:sp>
        <p:nvSpPr>
          <p:cNvPr id="148" name="Text Placeholder 11"/>
          <p:cNvSpPr txBox="1"/>
          <p:nvPr/>
        </p:nvSpPr>
        <p:spPr>
          <a:xfrm>
            <a:off x="1077632" y="1764456"/>
            <a:ext cx="10036736" cy="1328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rmAutofit/>
          </a:bodyPr>
          <a:lstStyle/>
          <a:p>
            <a:pPr algn="ctr">
              <a:lnSpc>
                <a:spcPct val="90000"/>
              </a:lnSpc>
              <a:defRPr sz="2200" b="1">
                <a:solidFill>
                  <a:srgbClr val="FF0000"/>
                </a:solidFill>
              </a:defRPr>
            </a:pPr>
            <a:r>
              <a:rPr lang="en-US" sz="4000">
                <a:latin typeface="Times New Roman"/>
              </a:rPr>
              <a:t>DATA ANALYSIS IN THE CLOUD</a:t>
            </a:r>
          </a:p>
          <a:p>
            <a:pPr algn="ctr">
              <a:lnSpc>
                <a:spcPct val="90000"/>
              </a:lnSpc>
              <a:defRPr sz="2200" b="1">
                <a:solidFill>
                  <a:srgbClr val="FF0000"/>
                </a:solidFill>
              </a:defRPr>
            </a:pPr>
            <a:r>
              <a:rPr lang="en-US" sz="2800">
                <a:latin typeface="Times New Roman"/>
              </a:rPr>
              <a:t>TIME SERIES FORECASTING</a:t>
            </a:r>
            <a:endParaRPr sz="400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8DD978-BF49-D20A-76DB-940C203E6944}"/>
              </a:ext>
            </a:extLst>
          </p:cNvPr>
          <p:cNvSpPr txBox="1"/>
          <p:nvPr/>
        </p:nvSpPr>
        <p:spPr>
          <a:xfrm>
            <a:off x="8974627" y="4154035"/>
            <a:ext cx="2991756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</a:rPr>
              <a:t>Prof. Dr. Frank </a:t>
            </a:r>
            <a:r>
              <a:rPr lang="en-US" sz="1800" err="1">
                <a:latin typeface="Times New Roman"/>
              </a:rPr>
              <a:t>Hopfgartner</a:t>
            </a:r>
            <a:endParaRPr lang="en-US" sz="1800">
              <a:latin typeface="Times New Roman"/>
            </a:endParaRPr>
          </a:p>
          <a:p>
            <a:r>
              <a:rPr lang="en-US" sz="1800">
                <a:latin typeface="Times New Roman"/>
              </a:rPr>
              <a:t>Mentor: Tania </a:t>
            </a:r>
            <a:r>
              <a:rPr lang="en-US" sz="1800" err="1">
                <a:latin typeface="Times New Roman"/>
              </a:rPr>
              <a:t>Sennikova</a:t>
            </a:r>
            <a:endParaRPr lang="en-US" sz="1800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26442-319E-9EFE-60C2-9F45E2674A66}"/>
              </a:ext>
            </a:extLst>
          </p:cNvPr>
          <p:cNvSpPr txBox="1"/>
          <p:nvPr/>
        </p:nvSpPr>
        <p:spPr>
          <a:xfrm>
            <a:off x="5469465" y="6358467"/>
            <a:ext cx="389466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2"/>
            <a:r>
              <a:rPr lang="en-US">
                <a:solidFill>
                  <a:schemeClr val="bg1"/>
                </a:solidFill>
              </a:rPr>
              <a:t>RESEARCH LAB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1103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364986"/>
            <a:ext cx="10907180" cy="4548244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Data Processing: 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I</a:t>
            </a:r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normalized our data to bring it within a uniform range. This process enhances model convergence and training stability.</a:t>
            </a: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Times New Roman"/>
              </a:rPr>
              <a:t>Model Configuration: 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Our initial model is built using </a:t>
            </a:r>
            <a:r>
              <a:rPr lang="en-US" sz="1800" err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Keras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 with the following architecture:</a:t>
            </a:r>
            <a:endParaRPr lang="en-US" sz="1800">
              <a:solidFill>
                <a:srgbClr val="343541"/>
              </a:solidFill>
              <a:latin typeface="Times New Roman"/>
              <a:ea typeface="+mn-lt"/>
              <a:cs typeface="Arial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Arial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latin typeface="Times New Roman"/>
                <a:ea typeface="+mn-lt"/>
                <a:cs typeface="Times New Roman"/>
              </a:rPr>
              <a:t>Initial Model Feeding: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 When I passed my normalized data into the model, I obtained an RMSE value of 150.02.</a:t>
            </a:r>
            <a:endParaRPr lang="en-US" sz="1800" b="1">
              <a:solidFill>
                <a:srgbClr val="34354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>
              <a:solidFill>
                <a:srgbClr val="374151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Times New Roman"/>
              </a:rPr>
              <a:t>Impact of Windowing on RMSE: 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Times New Roman"/>
              </a:rPr>
              <a:t>To capture temporal patterns within our time series data, we introduced the "windowing" technique. This involves segmenting our data into overlapping windows of a fixed size.</a:t>
            </a:r>
          </a:p>
          <a:p>
            <a:r>
              <a:rPr lang="en-US" sz="1800" b="1">
                <a:latin typeface="Times New Roman"/>
                <a:ea typeface="+mn-lt"/>
                <a:cs typeface="Times New Roman"/>
              </a:rPr>
              <a:t>Model Feeding: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 When I passed my normalized window frame data into the model, I obtained an RMSE value of 8.35.</a:t>
            </a: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818845" y="440027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  <a:cs typeface="Times New Roman"/>
              </a:rPr>
              <a:t>LSTM</a:t>
            </a:r>
            <a:endParaRPr lang="en-US"/>
          </a:p>
        </p:txBody>
      </p: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06856AA-D28B-23D2-C7DE-0DCB1EBD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59" y="2448721"/>
            <a:ext cx="8710410" cy="130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818845" y="440027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  <a:cs typeface="Times New Roman"/>
              </a:rPr>
              <a:t>LSTM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CBE5C0-7B45-E729-0554-811892E4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75" y="1455886"/>
            <a:ext cx="6510269" cy="4749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6CDDA-BD9A-F5B5-F7F2-BC33B7CE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" y="1035599"/>
            <a:ext cx="5630213" cy="4743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3FBAF6-8BD7-9A2D-2F99-27265B6BE6D4}"/>
              </a:ext>
            </a:extLst>
          </p:cNvPr>
          <p:cNvSpPr txBox="1"/>
          <p:nvPr/>
        </p:nvSpPr>
        <p:spPr>
          <a:xfrm>
            <a:off x="643944" y="5784759"/>
            <a:ext cx="4539802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Model with Windowing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B4243-C782-CA53-648F-CF800CD04EA7}"/>
              </a:ext>
            </a:extLst>
          </p:cNvPr>
          <p:cNvSpPr txBox="1"/>
          <p:nvPr/>
        </p:nvSpPr>
        <p:spPr>
          <a:xfrm>
            <a:off x="6214056" y="5774028"/>
            <a:ext cx="544132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Initial Model</a:t>
            </a:r>
          </a:p>
        </p:txBody>
      </p:sp>
    </p:spTree>
    <p:extLst>
      <p:ext uri="{BB962C8B-B14F-4D97-AF65-F5344CB8AC3E}">
        <p14:creationId xmlns:p14="http://schemas.microsoft.com/office/powerpoint/2010/main" val="134457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291" y="1171804"/>
            <a:ext cx="4338955" cy="4859483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 b="1">
                <a:latin typeface="Times New Roman"/>
                <a:ea typeface="+mn-lt"/>
                <a:cs typeface="+mn-lt"/>
              </a:rPr>
              <a:t>Enhancing with Feature Extraction: 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I extended the model's capabilities by employing feature extraction techniques facilitated by the </a:t>
            </a:r>
            <a:r>
              <a:rPr lang="en-US" sz="180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tsfresh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library. Subsequently, I selected the top 10 extracted features and introduced them as inputs to my LSTM model.</a:t>
            </a:r>
            <a:endParaRPr lang="en-US" sz="1800">
              <a:solidFill>
                <a:srgbClr val="374151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 sz="1800" b="1">
                <a:latin typeface="Times New Roman"/>
                <a:ea typeface="+mn-lt"/>
                <a:cs typeface="+mn-lt"/>
              </a:rPr>
              <a:t>Improved Performance: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This refinement resulted in a noteworthy improvement in RMSE compared to the </a:t>
            </a:r>
            <a:r>
              <a:rPr lang="en-US" sz="180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intial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and windowing method, achieving an RMSE of 3.96.</a:t>
            </a:r>
            <a:endParaRPr lang="en-US" sz="1800">
              <a:latin typeface="Times New Roman"/>
            </a:endParaRPr>
          </a:p>
          <a:p>
            <a:endParaRPr lang="en-US" sz="1800">
              <a:solidFill>
                <a:srgbClr val="374151"/>
              </a:solidFill>
              <a:latin typeface="Times New Roman"/>
              <a:ea typeface="+mn-lt"/>
              <a:cs typeface="Times New Roman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818845" y="440027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  <a:cs typeface="Times New Roman"/>
              </a:rPr>
              <a:t>LSTM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16006-FB58-5C34-612B-6FEDCB63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402" y="1418916"/>
            <a:ext cx="7089819" cy="47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011060" y="154735"/>
            <a:ext cx="8627231" cy="90181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 Apple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5291070" y="1051774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Times New Roman"/>
              </a:rPr>
              <a:t>ARIMA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A3EFC-667A-922E-AC68-44A789935694}"/>
              </a:ext>
            </a:extLst>
          </p:cNvPr>
          <p:cNvSpPr txBox="1"/>
          <p:nvPr/>
        </p:nvSpPr>
        <p:spPr>
          <a:xfrm>
            <a:off x="375633" y="1513267"/>
            <a:ext cx="8628843" cy="2862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latin typeface="Times New Roman"/>
                <a:ea typeface="+mn-lt"/>
                <a:cs typeface="+mn-lt"/>
              </a:rPr>
              <a:t>Modeling with ARIMA: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I employed the ARIMA (</a:t>
            </a:r>
            <a:r>
              <a:rPr lang="en-US" sz="1800" err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AutoRegressive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Integrated Moving Average) model for forecasting Apple's closing stock prices. This involved using the same training data to make predictions for the test data.</a:t>
            </a:r>
            <a:endParaRPr lang="en-US" sz="1800"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latin typeface="Times New Roman"/>
                <a:ea typeface="+mn-lt"/>
                <a:cs typeface="+mn-lt"/>
              </a:rPr>
              <a:t>Straight-Line Predictions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: Our ARIMA model yielded predicted values that formed a seemingly straight line when plotted. This result was puzzling and indicated that our model was facing some challenges.</a:t>
            </a:r>
          </a:p>
          <a:p>
            <a:r>
              <a:rPr lang="en-US" sz="1800" b="1">
                <a:latin typeface="Times New Roman"/>
                <a:ea typeface="+mn-lt"/>
                <a:cs typeface="+mn-lt"/>
              </a:rPr>
              <a:t>Non-Stationary Data: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Upon investigation, we discovered a crucial issue—our data was non-stationary, confirmed by the Dickey-Fuller test with a p-value exceeding the significance level of 0.05. Non-stationary data can hinder the performance of time series models like ARIMA.</a:t>
            </a:r>
            <a:endParaRPr lang="en-US" sz="1800"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B0F21FD-D329-378F-AA8E-3D4CCB06A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" y="4481025"/>
            <a:ext cx="8291846" cy="1298116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7B0990-1D83-5179-8B70-5F110770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338" y="1743210"/>
            <a:ext cx="2762115" cy="39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011060" y="240594"/>
            <a:ext cx="8627231" cy="815955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Apple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5323268" y="922985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</a:rPr>
              <a:t>ARIMA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780CA-FC5D-B2D8-22D2-1C713F7C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1444224"/>
            <a:ext cx="11597423" cy="45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364986"/>
            <a:ext cx="7129378" cy="1468046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 b="1">
                <a:latin typeface="Times New Roman"/>
                <a:ea typeface="+mn-lt"/>
                <a:cs typeface="+mn-lt"/>
              </a:rPr>
              <a:t>Modeling with Prophet: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 I utilized the same training data with the Prophet model to generate forecasts for the test data.</a:t>
            </a:r>
            <a:endParaRPr lang="en-US" sz="1800">
              <a:solidFill>
                <a:srgbClr val="374151"/>
              </a:solidFill>
              <a:latin typeface="Times New Roman"/>
              <a:ea typeface="+mn-lt"/>
              <a:cs typeface="Arial"/>
            </a:endParaRPr>
          </a:p>
          <a:p>
            <a:r>
              <a:rPr lang="en-US" sz="1800" b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Model Evaluation: 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In the evaluation of the Prophet model, we obtained an RMSE (Root Mean Squared Error) value of 23.09.</a:t>
            </a:r>
            <a:endParaRPr lang="en-US" sz="1800">
              <a:latin typeface="Times New Roman"/>
              <a:ea typeface="+mn-lt"/>
              <a:cs typeface="+mn-lt"/>
            </a:endParaRPr>
          </a:p>
          <a:p>
            <a:endParaRPr lang="en-US" sz="18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818845" y="440027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  <a:cs typeface="Times New Roman"/>
              </a:rPr>
              <a:t>Prophet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DFA2F2-775D-87AF-D945-517FC1733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991" y="1368716"/>
            <a:ext cx="2518892" cy="2167272"/>
          </a:xfrm>
          <a:prstGeom prst="rect">
            <a:avLst/>
          </a:prstGeom>
        </p:spPr>
      </p:pic>
      <p:pic>
        <p:nvPicPr>
          <p:cNvPr id="6" name="Picture 5" descr="A graph with a line going up&#10;&#10;Description automatically generated">
            <a:extLst>
              <a:ext uri="{FF2B5EF4-FFF2-40B4-BE49-F238E27FC236}">
                <a16:creationId xmlns:a16="http://schemas.microsoft.com/office/drawing/2014/main" id="{17FE9135-2776-E372-40C7-5FD6E7EB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1" y="2538340"/>
            <a:ext cx="7197143" cy="1233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2F049-CCD4-2B3A-F848-37C9730D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58" y="3762421"/>
            <a:ext cx="9923172" cy="243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364986"/>
            <a:ext cx="7311828" cy="1704160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 b="1">
                <a:latin typeface="Times New Roman"/>
                <a:ea typeface="+mn-lt"/>
                <a:cs typeface="Times New Roman"/>
              </a:rPr>
              <a:t>Modeling with Prophet: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 I utilized the same training data with the </a:t>
            </a:r>
            <a:r>
              <a:rPr lang="en-US" sz="1800" err="1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XGBoost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 model to generate forecasts for the test data.</a:t>
            </a:r>
          </a:p>
          <a:p>
            <a:r>
              <a:rPr lang="en-US" sz="1800" b="1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Model Evaluation: 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In the evaluation of the </a:t>
            </a:r>
            <a:r>
              <a:rPr lang="en-US" sz="1800" err="1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XGBoost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 model, we obtained an RMSE (Root Mean Squared Error) value of 14.34.</a:t>
            </a:r>
            <a:endParaRPr lang="en-US"/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818845" y="440027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 err="1">
                <a:solidFill>
                  <a:srgbClr val="C00000"/>
                </a:solidFill>
                <a:latin typeface="Times New Roman"/>
                <a:cs typeface="Times New Roman"/>
              </a:rPr>
              <a:t>XGBoost</a:t>
            </a:r>
          </a:p>
        </p:txBody>
      </p:sp>
      <p:pic>
        <p:nvPicPr>
          <p:cNvPr id="2" name="Picture 1" descr="A group of numbers on a white background&#10;&#10;Description automatically generated">
            <a:extLst>
              <a:ext uri="{FF2B5EF4-FFF2-40B4-BE49-F238E27FC236}">
                <a16:creationId xmlns:a16="http://schemas.microsoft.com/office/drawing/2014/main" id="{A9DB8D6A-17EA-3493-39E1-218CE942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34" y="1362788"/>
            <a:ext cx="3880833" cy="1449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ECD93-9E57-E238-D54F-17885C51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77" y="2807238"/>
            <a:ext cx="9708523" cy="31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87" y="967887"/>
            <a:ext cx="7311828" cy="448470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Comparison of Apple Stock Price Forecasting Models (RMSE)</a:t>
            </a:r>
            <a:endParaRPr lang="en-US" sz="180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2844085" y="386365"/>
            <a:ext cx="608526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Times New Roman"/>
                <a:cs typeface="Times New Roman"/>
              </a:rPr>
              <a:t>Comparison &amp; </a:t>
            </a:r>
            <a:r>
              <a:rPr lang="en-US" sz="2800" b="1" err="1">
                <a:solidFill>
                  <a:srgbClr val="C00000"/>
                </a:solidFill>
                <a:latin typeface="Times New Roman"/>
                <a:cs typeface="Times New Roman"/>
              </a:rPr>
              <a:t>Takeways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FE8E5D-5C41-1FB0-3515-4E137A3E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994626"/>
              </p:ext>
            </p:extLst>
          </p:nvPr>
        </p:nvGraphicFramePr>
        <p:xfrm>
          <a:off x="863314" y="1709757"/>
          <a:ext cx="8168640" cy="751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3829900762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821820864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70159734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4178805581"/>
                    </a:ext>
                  </a:extLst>
                </a:gridCol>
              </a:tblGrid>
              <a:tr h="37563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089542"/>
                  </a:ext>
                </a:extLst>
              </a:tr>
              <a:tr h="37563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17.85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23.09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imes New Roman"/>
                        </a:rPr>
                        <a:t>14.34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15414"/>
                  </a:ext>
                </a:extLst>
              </a:tr>
            </a:tbl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ED3FC5-7AB5-2F30-43C2-279812AB3228}"/>
              </a:ext>
            </a:extLst>
          </p:cNvPr>
          <p:cNvSpPr txBox="1">
            <a:spLocks/>
          </p:cNvSpPr>
          <p:nvPr/>
        </p:nvSpPr>
        <p:spPr>
          <a:xfrm>
            <a:off x="725127" y="2848202"/>
            <a:ext cx="10917913" cy="27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 anchor="t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❖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71525" marR="0" indent="-3143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➢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79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▪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730828" marR="0" indent="-359227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–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2188028" marR="0" indent="-359228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600325" marR="0" indent="-3143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3057525" marR="0" indent="-3143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514725" marR="0" indent="-3143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971925" marR="0" indent="-314325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»"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sz="1800" b="1">
                <a:latin typeface="Times New Roman"/>
                <a:ea typeface="+mn-lt"/>
                <a:cs typeface="+mn-lt"/>
              </a:rPr>
              <a:t>Windowing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: Dividing the dataset into smaller time window frames allows models like LSTM to capture temporal patterns  and  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Arial"/>
              </a:rPr>
              <a:t>able to 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Times New Roman"/>
              </a:rPr>
              <a:t>effectively 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Arial"/>
              </a:rPr>
              <a:t>utilize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 sequential information for improved time series forecasting.</a:t>
            </a:r>
            <a:endParaRPr lang="en-US" sz="1800">
              <a:solidFill>
                <a:srgbClr val="343541"/>
              </a:solidFill>
              <a:latin typeface="Times New Roman"/>
              <a:cs typeface="Arial"/>
            </a:endParaRPr>
          </a:p>
          <a:p>
            <a:endParaRPr lang="en-US" sz="18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 hangingPunct="1"/>
            <a:r>
              <a:rPr lang="en-US" sz="1800" b="1">
                <a:latin typeface="Times New Roman"/>
                <a:ea typeface="+mn-lt"/>
                <a:cs typeface="+mn-lt"/>
              </a:rPr>
              <a:t>Feature Extraction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: We extract informative features from time series data, including trend, seasonality, and patterns. These features enhance forecasting accuracy by providing valuable insights to the model.</a:t>
            </a:r>
          </a:p>
          <a:p>
            <a:endParaRPr lang="en-US" sz="18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latin typeface="Times New Roman"/>
                <a:ea typeface="+mn-lt"/>
                <a:cs typeface="+mn-lt"/>
              </a:rPr>
              <a:t>Addressing Non-Stationarity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: Non-stationarity, where key statistical properties change over time, can harm model performance. Identifying non-stationarity through tests like Dickey-Fuller allows us to apply essential transformations, enhancing forecasting accuracy.</a:t>
            </a:r>
          </a:p>
          <a:p>
            <a:pPr marL="457200" lvl="1" indent="0" hangingPunct="1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855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154735"/>
            <a:ext cx="8627231" cy="10842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r>
              <a:rPr lang="en-US" sz="2400">
                <a:latin typeface="Times New Roman"/>
              </a:rPr>
              <a:t>Dataset</a:t>
            </a:r>
            <a:endParaRPr lang="en-US" sz="18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236196"/>
            <a:ext cx="10907180" cy="4923879"/>
          </a:xfrm>
        </p:spPr>
        <p:txBody>
          <a:bodyPr lIns="45718" tIns="45718" rIns="45718" bIns="45718" anchor="t">
            <a:normAutofit/>
          </a:bodyPr>
          <a:lstStyle/>
          <a:p>
            <a:pPr>
              <a:buChar char="•"/>
            </a:pPr>
            <a:r>
              <a:rPr lang="en-US" sz="1800">
                <a:latin typeface="Times New Roman"/>
              </a:rPr>
              <a:t>The  Rossman sales dataset, contains historical sales data from multiple stores over a period.</a:t>
            </a:r>
          </a:p>
          <a:p>
            <a:pPr>
              <a:buChar char="•"/>
            </a:pPr>
            <a:r>
              <a:rPr lang="en-US" sz="1800">
                <a:latin typeface="Times New Roman"/>
              </a:rPr>
              <a:t>The dataset includes thousands of records with various features, such as Store ID, Date, Sales, Customers, Open,  Promo, School Holiday, State Holiday, etc.</a:t>
            </a: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endParaRPr lang="en-US" sz="1800">
              <a:latin typeface="Times New Roman"/>
            </a:endParaRPr>
          </a:p>
          <a:p>
            <a:pPr>
              <a:buChar char="•"/>
            </a:pPr>
            <a:r>
              <a:rPr lang="en-US" sz="1800">
                <a:latin typeface="Times New Roman"/>
              </a:rPr>
              <a:t>These features include information about store operations, promotions, other factors affecting the sales.</a:t>
            </a:r>
          </a:p>
          <a:p>
            <a:pPr marL="0" indent="0">
              <a:buNone/>
            </a:pPr>
            <a:endParaRPr lang="en-US" sz="1800">
              <a:latin typeface="Times New Roman"/>
            </a:endParaRPr>
          </a:p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ea typeface="+mn-lt"/>
                <a:cs typeface="+mn-lt"/>
              </a:rPr>
              <a:t>   Data Cleaning and EDA</a:t>
            </a:r>
            <a:endParaRPr lang="en-US" b="1">
              <a:solidFill>
                <a:srgbClr val="C51926"/>
              </a:solidFill>
              <a:latin typeface="Times New Roman"/>
            </a:endParaRP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Handled missing values, performed feature engineering to generate some additional features, data transformation to make it more suitable for modeling.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</a:rPr>
              <a:t>Visualized before and after data cleaning to check for the impacts.</a:t>
            </a:r>
          </a:p>
          <a:p>
            <a:pPr>
              <a:buChar char="•"/>
            </a:pPr>
            <a:r>
              <a:rPr lang="en-US" sz="1800">
                <a:latin typeface="Times New Roman"/>
              </a:rPr>
              <a:t>Performed EDA to identify the seasonality and trends in the data, analyzed and visualized store specific sales pattern, correlational analysis to identify the features highly correlated to sales data.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23ACA0-A30B-0909-D59F-B44E3921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0" y="2093616"/>
            <a:ext cx="11028606" cy="1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8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978620"/>
            <a:ext cx="10907180" cy="5095596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Key insights from EDA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The stores are of 4 types as mentioned in the Store Type, a, b, c, d. Each store types has different characteristics and operational attributes according to range of products, store size, neighborhood size, etc. 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Out of 4 store types, store 'a' had most sales and customers value, store 'd' had maximum average sales/customers value.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Used heatmap to perform correlational analysis between Sales and other features.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The features that are highly correlated with the Sales are Customers, Promo, Open.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C51926"/>
              </a:solidFill>
              <a:latin typeface="Times New Roman"/>
              <a:cs typeface="Times New Roman"/>
            </a:endParaRP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643B073-386E-7E3F-16DA-4406C6A4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02" y="3008353"/>
            <a:ext cx="11339846" cy="310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en-US">
                <a:latin typeface="Times New Roman"/>
              </a:rPr>
              <a:t>TABLE OF CONTENTS</a:t>
            </a:r>
            <a:endParaRPr lang="en-US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7122" y="1772816"/>
            <a:ext cx="10907180" cy="4243396"/>
          </a:xfrm>
          <a:prstGeom prst="rect">
            <a:avLst/>
          </a:prstGeom>
        </p:spPr>
        <p:txBody>
          <a:bodyPr lIns="45718" tIns="45718" rIns="45718" bIns="45718" anchor="t">
            <a:normAutofit fontScale="92500"/>
          </a:bodyPr>
          <a:lstStyle/>
          <a:p>
            <a:pPr>
              <a:lnSpc>
                <a:spcPct val="150000"/>
              </a:lnSpc>
              <a:buFont typeface="Helvetica,Sans-Serif"/>
              <a:buChar char="❖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  <a:cs typeface="Times New Roman"/>
              </a:rPr>
              <a:t>Introduction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Research Overview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Research Methodology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Implementations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Collective Insights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Key Takeaways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Future Work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References</a:t>
            </a:r>
          </a:p>
          <a:p>
            <a:pPr>
              <a:lnSpc>
                <a:spcPct val="150000"/>
              </a:lnSpc>
              <a:buFont typeface="Helvetica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>
                <a:latin typeface="Times New Roman"/>
              </a:rPr>
              <a:t>Q and 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1209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978620"/>
            <a:ext cx="10907180" cy="5095596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SARIMA – Seasonal Auto-regressive Integrated Moving Average</a:t>
            </a:r>
            <a:endParaRPr lang="en-US"/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Used Sarima model, as it deals with seasonal patterns and fluctuations.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Checked for the data stationarity using Dickey-Fuller Test. 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Identified the seasonal trends and seasonal decomposition in our data.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Sarima requires seasonal (p, d, q, S) and non-seasonal (p, d, q) components to capture the repeating patterns and non-linearity in the data.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p -  Auto-regressive order, d – differencing order, q - moving average order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Target Feature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 – Sales 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Initially, we trained the model using random values for the (p, d, q) and it generated RMSE value of  149.23.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We improved our model by using AIC values for the (p, d, q) pair and then by plotting the ACF and PACF plots.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ACF is used to decide the q value, PACF is used to decide the p value (depending upon number of lags)</a:t>
            </a:r>
          </a:p>
          <a:p>
            <a:pPr>
              <a:lnSpc>
                <a:spcPct val="150000"/>
              </a:lnSpc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The final model using ACF and PACF plots, generated RMSE value of 85.28</a:t>
            </a:r>
          </a:p>
          <a:p>
            <a:pPr>
              <a:lnSpc>
                <a:spcPct val="150000"/>
              </a:lnSpc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53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978620"/>
            <a:ext cx="10907180" cy="5095596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SARIMA – Seasonal Auto-regressive Integrated Moving Average</a:t>
            </a:r>
            <a:endParaRPr lang="en-US"/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graph with blue lines and orange lines&#10;&#10;Description automatically generated">
            <a:extLst>
              <a:ext uri="{FF2B5EF4-FFF2-40B4-BE49-F238E27FC236}">
                <a16:creationId xmlns:a16="http://schemas.microsoft.com/office/drawing/2014/main" id="{3304CB82-E432-50BD-1B5F-1F402EEC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8" y="1515845"/>
            <a:ext cx="5157988" cy="3826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532FD-116F-2B76-8A2E-5D4D2E615A24}"/>
              </a:ext>
            </a:extLst>
          </p:cNvPr>
          <p:cNvSpPr txBox="1"/>
          <p:nvPr/>
        </p:nvSpPr>
        <p:spPr>
          <a:xfrm>
            <a:off x="858592" y="5540598"/>
            <a:ext cx="47893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Times New Roman"/>
              </a:rPr>
              <a:t>Model with RMSE : 85.</a:t>
            </a:r>
            <a:r>
              <a:rPr lang="en-US">
                <a:latin typeface="Arial"/>
              </a:rPr>
              <a:t>28</a:t>
            </a:r>
            <a:endParaRPr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graph with blue lines and orange lines&#10;&#10;Description automatically generated">
            <a:extLst>
              <a:ext uri="{FF2B5EF4-FFF2-40B4-BE49-F238E27FC236}">
                <a16:creationId xmlns:a16="http://schemas.microsoft.com/office/drawing/2014/main" id="{F3B840D5-D3FD-3901-3C63-BF069950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70" y="1558120"/>
            <a:ext cx="4932608" cy="3784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D915A-9FB6-05EF-1E29-658A77CD574F}"/>
              </a:ext>
            </a:extLst>
          </p:cNvPr>
          <p:cNvSpPr txBox="1"/>
          <p:nvPr/>
        </p:nvSpPr>
        <p:spPr>
          <a:xfrm>
            <a:off x="6278451" y="5540598"/>
            <a:ext cx="478933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Times New Roman"/>
              </a:rPr>
              <a:t>Model with RMSE : 149.23</a:t>
            </a:r>
            <a:endParaRPr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05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978620"/>
            <a:ext cx="10907180" cy="5095596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LSTM</a:t>
            </a:r>
            <a:endParaRPr lang="en-US"/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Normalized the data using min-max scaler to enhance the training of the model and build a basic LSTM model using 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Keras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Initially, the model fed on the normalized data gave an RMSE value of more than 500.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We used windowing to feed the data to the model, added additional layers in the model, and increased the epoch value. 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After enhancing our model, the model generated RMSE value of 157.7961.</a:t>
            </a: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number and text on a white background&#10;&#10;Description automatically generated">
            <a:extLst>
              <a:ext uri="{FF2B5EF4-FFF2-40B4-BE49-F238E27FC236}">
                <a16:creationId xmlns:a16="http://schemas.microsoft.com/office/drawing/2014/main" id="{9C670E16-58E6-E5C0-8111-1E7FDD3B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61" y="2931745"/>
            <a:ext cx="3698383" cy="1456004"/>
          </a:xfrm>
          <a:prstGeom prst="rect">
            <a:avLst/>
          </a:prstGeom>
        </p:spPr>
      </p:pic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1B21E91D-42FE-256F-89E6-02511E0F0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42" y="4386061"/>
            <a:ext cx="3648478" cy="121973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7E538F-671A-2087-16E7-F6F0F9874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44" y="3033404"/>
            <a:ext cx="6724917" cy="272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978620"/>
            <a:ext cx="10907180" cy="5095596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Prophet</a:t>
            </a:r>
            <a:endParaRPr lang="en-US"/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For the Prophet model, we earlier passed the sales data and forecasted based on the sales data itself. 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In this approach, we got higher RMSE values. We added features like Open and Promo that are highly correlated with the Sales to train the model more efficiently.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After doing so, the RMSE values decreased and final RMSE value generated by the Prophet model was 391.601.</a:t>
            </a: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86998EE0-AA75-C3B2-6D28-E8712B08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79" y="2627856"/>
            <a:ext cx="4535509" cy="3158486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FDEC6737-13F9-53D2-2F5F-0743F3F9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51" y="2534361"/>
            <a:ext cx="5919988" cy="31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78862" y="626961"/>
            <a:ext cx="8627231" cy="4510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/>
          </a:lstStyle>
          <a:p>
            <a:pPr algn="l"/>
            <a:r>
              <a:rPr lang="en-US">
                <a:latin typeface="Times New Roman"/>
              </a:rPr>
              <a:t>          Time Series Forecasting : Rossman Sales Data</a:t>
            </a:r>
            <a:br>
              <a:rPr lang="en-US">
                <a:latin typeface="Times New Roman"/>
              </a:rPr>
            </a:br>
            <a:br>
              <a:rPr lang="en-US">
                <a:latin typeface="Times New Roman"/>
              </a:rPr>
            </a:br>
            <a:endParaRPr lang="en-US" sz="2400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849832"/>
            <a:ext cx="10907180" cy="5224384"/>
          </a:xfrm>
        </p:spPr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51926"/>
                </a:solidFill>
                <a:latin typeface="Times New Roman"/>
                <a:cs typeface="Times New Roman"/>
              </a:rPr>
              <a:t>XG-BOOST</a:t>
            </a:r>
            <a:endParaRPr lang="en-US"/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To work with the XG-boost model, we first dropped all the columns that did not had much impact on the sales data.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Converted categorical values into numerical values of the required columns.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Tuned the parameters required for the model, using default values. This gave an RMSE of 1388.52.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We did </a:t>
            </a:r>
            <a:r>
              <a:rPr lang="en-US" sz="1800" err="1">
                <a:solidFill>
                  <a:schemeClr val="tx1"/>
                </a:solidFill>
                <a:latin typeface="Times New Roman"/>
                <a:cs typeface="Times New Roman"/>
              </a:rPr>
              <a:t>hypertuning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 of the parameters, such as max depth, learning rate and number of iterations to better train the model and avoid it from overfitting.</a:t>
            </a:r>
          </a:p>
          <a:p>
            <a:pPr>
              <a:buChar char="•"/>
            </a:pP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This enhanced model reduced the RMSE value to 1354.44.</a:t>
            </a:r>
          </a:p>
          <a:p>
            <a:pPr>
              <a:buChar char="•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A2AF0891-3F29-760B-694A-47F64ECE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77" y="3275244"/>
            <a:ext cx="5361903" cy="2797427"/>
          </a:xfrm>
          <a:prstGeom prst="rect">
            <a:avLst/>
          </a:prstGeom>
        </p:spPr>
      </p:pic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CA24999-FAB5-5FDD-7EE8-F45E1B547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09" y="2720053"/>
            <a:ext cx="5673143" cy="33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689088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3200">
                <a:latin typeface="Times New Roman"/>
              </a:rPr>
              <a:t>Time Series Forecasting : IoT Sensor 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850542" y="1405943"/>
            <a:ext cx="313922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u="sng">
                <a:latin typeface="Times New Roman"/>
              </a:rPr>
              <a:t>DATASET</a:t>
            </a:r>
            <a:endParaRPr lang="en-US" sz="2400" b="1" i="0" u="sng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C63E9F-13A2-E187-7C8D-C364DB9F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41" y="1863594"/>
            <a:ext cx="8978719" cy="42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PREPROCESSING STEPS</a:t>
            </a:r>
            <a:endParaRPr lang="en-US"/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91A8A516-82ED-EAA1-12B2-A553C600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36" y="1386746"/>
            <a:ext cx="5157987" cy="4578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C78FC0-13B9-D7DD-69EB-6931178A75D5}"/>
              </a:ext>
            </a:extLst>
          </p:cNvPr>
          <p:cNvSpPr txBox="1"/>
          <p:nvPr/>
        </p:nvSpPr>
        <p:spPr>
          <a:xfrm>
            <a:off x="480275" y="1306669"/>
            <a:ext cx="6289182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Loading: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lvl="1" indent="-285750">
              <a:buFont typeface="Wingdings"/>
              <a:buChar char="v"/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Sensor data is loaded from 'sensor.csv' into a Pandas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DataFrame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Column Removal: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lvl="1" indent="-285750">
              <a:buFont typeface="Wingdings"/>
              <a:buChar char="v"/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 'motion' column is removed as it contains only false values, making it irrelevant for analysis.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Label Encoding: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lvl="1" indent="-285750">
              <a:buFont typeface="Wingdings"/>
              <a:buChar char="v"/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Label encoding is applied to two categorical columns, 'device' and 'light', converting them into numerical representations.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lvl="1"/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Conversion to </a:t>
            </a: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DateTime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</a:p>
          <a:p>
            <a:pPr marL="285750" lvl="1" indent="-285750">
              <a:buFont typeface="Wingdings"/>
              <a:buChar char="v"/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Ts is converted to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DateTime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High Correlation Removal: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lvl="1" indent="-285750">
              <a:buFont typeface="Wingdings"/>
              <a:buChar char="v"/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Columns 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lpg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', 'smoke' and 'co' are dropped due to their high correlation with other features.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PREPROCESSING STEPS</a:t>
            </a:r>
            <a:endParaRPr lang="en-US"/>
          </a:p>
        </p:txBody>
      </p:sp>
      <p:pic>
        <p:nvPicPr>
          <p:cNvPr id="3" name="Picture 2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CBEBA7B9-5CF8-95F0-1A72-44785118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7" y="2680795"/>
            <a:ext cx="11683283" cy="3428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DDA17-F92C-E99A-8EA3-68CF3E45C2D9}"/>
              </a:ext>
            </a:extLst>
          </p:cNvPr>
          <p:cNvSpPr txBox="1"/>
          <p:nvPr/>
        </p:nvSpPr>
        <p:spPr>
          <a:xfrm>
            <a:off x="491006" y="1236908"/>
            <a:ext cx="7995633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To enhance data clarity and simplify analysis, the temperature values were resampled at one-minute intervals. This resampling approach provides a more organized and structured representation of the temperature data, enabling better insights and forecasting accuracy. </a:t>
            </a:r>
            <a:endParaRPr lang="en-US" sz="1800">
              <a:solidFill>
                <a:schemeClr val="tx1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04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LIBRARIES USED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78FC0-13B9-D7DD-69EB-6931178A75D5}"/>
              </a:ext>
            </a:extLst>
          </p:cNvPr>
          <p:cNvSpPr txBox="1"/>
          <p:nvPr/>
        </p:nvSpPr>
        <p:spPr>
          <a:xfrm>
            <a:off x="480275" y="1306669"/>
            <a:ext cx="6289182" cy="3693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Pandas: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data manipulation and analysis.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NumPy: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numerical operations and array manipulation.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Matplotlib: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data visualization.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Prophet: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time series forecasting with flexibility.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Statsmodels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statistical modeling and ARIMA modeling.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XGBoost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gradient boosting-based machine learning.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Scikit-Learn: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machine learning utilities, preprocessing, and evaluation.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Hyperopt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hyperparameter optimization.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TensorFlow: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building and training neural networks.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Tsfresh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For time series feature extraction (used in some algorithms).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6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ALGORITHMS (</a:t>
            </a:r>
            <a:r>
              <a:rPr lang="en-US" sz="2400" b="1" u="sng" err="1">
                <a:latin typeface="Times New Roman"/>
              </a:rPr>
              <a:t>XGBoost</a:t>
            </a:r>
            <a:r>
              <a:rPr lang="en-US" sz="2400" b="1" u="sng">
                <a:latin typeface="Times New Roman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8B7C1-1C8B-B49D-7CB2-0EAB0CA45017}"/>
              </a:ext>
            </a:extLst>
          </p:cNvPr>
          <p:cNvSpPr txBox="1"/>
          <p:nvPr/>
        </p:nvSpPr>
        <p:spPr>
          <a:xfrm>
            <a:off x="482957" y="1279838"/>
            <a:ext cx="5972577" cy="4524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Algorithm Choice: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XGBoost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an efficient gradient boosting library, was selected for temperature forecasting due to its ability to handle time series data effectively.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Preparation: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data was prepared for time series prediction by creating input sequences and corresponding target values. A rolling window approach was applied to split the data into training and testing sets.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Hyperparameter Tuning: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Hyperopt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was employed to optimize 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XGBoost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 hyperparameters, including the number of estimators, maximum depth, learning rate and feature column sampling. This process enhances the model's predictive accuracy.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Model Training: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XGBoost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model was trained using the best hyperparameters obtained from the optimization process.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endParaRPr lang="en-US" sz="1800">
              <a:solidFill>
                <a:schemeClr val="tx1"/>
              </a:solidFill>
              <a:latin typeface="Times New Roman"/>
            </a:endParaRP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9E2D76B4-8B13-9F04-0390-05531544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344" y="1528974"/>
            <a:ext cx="4997002" cy="400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INTRODUCTION</a:t>
            </a:r>
            <a:endParaRPr lang="en-US" sz="4000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Each team member explored on a unique dataset and employed various forecasting algorithms.</a:t>
            </a:r>
            <a:endParaRPr lang="en-US" sz="2400">
              <a:latin typeface="Times New Roman"/>
            </a:endParaRP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The key aspects of our research involved benchmarking the performance of these algorithms on the diverse datasets, shedding light on their predictive capabilities.</a:t>
            </a:r>
            <a:endParaRPr lang="en-US" sz="2400">
              <a:latin typeface="Times New Roman"/>
            </a:endParaRP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solidFill>
                <a:srgbClr val="374151"/>
              </a:solidFill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Our aim is to share the valuable insights we've gained from this experience, showcasing the diverse applications and predictive power of these techniques in the field of time series analysis.</a:t>
            </a:r>
          </a:p>
          <a:p>
            <a:pPr>
              <a:lnSpc>
                <a:spcPct val="150000"/>
              </a:lnSpc>
              <a:buFont typeface="Helvetica,Sans-Serif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377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ALGORITHMS (</a:t>
            </a:r>
            <a:r>
              <a:rPr lang="en-US" sz="2400" b="1" u="sng" err="1">
                <a:latin typeface="Times New Roman"/>
              </a:rPr>
              <a:t>XGBoost</a:t>
            </a:r>
            <a:r>
              <a:rPr lang="en-US" sz="2400" b="1" u="sng">
                <a:latin typeface="Times New Roman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8B7C1-1C8B-B49D-7CB2-0EAB0CA45017}"/>
              </a:ext>
            </a:extLst>
          </p:cNvPr>
          <p:cNvSpPr txBox="1"/>
          <p:nvPr/>
        </p:nvSpPr>
        <p:spPr>
          <a:xfrm>
            <a:off x="482958" y="1226176"/>
            <a:ext cx="11650013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Outlier Removal: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Outliers were removed using Z-score-based filtering to improve the model's robustness.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Performance Evaluation: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model's performance was assessed using Root Mean Square Error (RMSE) on the test data without outliers.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Visualization: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Actual vs. predicted temperature values were visualized to showcase the model's forecasting capabilities.</a:t>
            </a: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" name="Picture 2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id="{DBE604E8-7553-48F1-05E9-90B1F668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1" y="2824332"/>
            <a:ext cx="11339847" cy="330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8734E-BFE4-D4A4-91DD-5AA6BE1F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" y="2590670"/>
            <a:ext cx="4535510" cy="2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PROPHET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75994-562A-5009-895B-92AB5CC3EF35}"/>
              </a:ext>
            </a:extLst>
          </p:cNvPr>
          <p:cNvSpPr txBox="1"/>
          <p:nvPr/>
        </p:nvSpPr>
        <p:spPr>
          <a:xfrm>
            <a:off x="488323" y="1124217"/>
            <a:ext cx="5918916" cy="4801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Algorithm Choice: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Prophet algorithm was employed for temperature forecasting. Prophet is well-suited for time series data and offers forecasting capabilities with inherent support for holidays and special events.</a:t>
            </a:r>
            <a:endParaRPr lang="en-US"/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Preprocessing: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sensor data was preprocessed by removing columns like 'motion' and correlated features ('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lpg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,' 'smoke,' 'co,' 'light'). The 'time' column was converted to a datetime format for time-based analysis.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Renaming Columns: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To adhere to Prophet's required column naming conventions, the dataset columns were renamed. 'time' was renamed to 'ds,' 'temp' to 'y,' 'humidity' to 'humidity'.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Resampling: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To improve data visualization and analysis, the temperature data was resampled at one-minute intervals ('T') and plotted to provide a clearer representation of temperature trends over time.</a:t>
            </a: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A screenshot of a table&#10;&#10;Description automatically generated">
            <a:extLst>
              <a:ext uri="{FF2B5EF4-FFF2-40B4-BE49-F238E27FC236}">
                <a16:creationId xmlns:a16="http://schemas.microsoft.com/office/drawing/2014/main" id="{E1799F14-38B7-D96E-EA57-A30AECA0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22" y="1323583"/>
            <a:ext cx="4567706" cy="47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PROPHET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75994-562A-5009-895B-92AB5CC3EF35}"/>
              </a:ext>
            </a:extLst>
          </p:cNvPr>
          <p:cNvSpPr txBox="1"/>
          <p:nvPr/>
        </p:nvSpPr>
        <p:spPr>
          <a:xfrm>
            <a:off x="488323" y="1124217"/>
            <a:ext cx="5489621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Train-Test Split: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dataset was split into training and testing sets, with training data used to build the Prophet model and testing data for evaluation.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Model Fitting: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Prophet model was initialized, fitted to the training data, and used to make future temperature predictions.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Evaluation: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Root Mean Square Error (RMSE) was calculated to assess the model's predictive accuracy, and the model's performance was compared to the mean temperature value in the test data.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Visualization: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predicted and actual temperature values were visualized over time, showcasing the model's ability to capture temperature trends.</a:t>
            </a: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8C19A4-9C4E-0A7B-AABF-BA08B94F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05" y="1336695"/>
            <a:ext cx="5007734" cy="45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387976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PROPHET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7C851-E641-7D04-3062-F9AF7ECF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3" y="764714"/>
            <a:ext cx="9064579" cy="2591811"/>
          </a:xfrm>
          <a:prstGeom prst="rect">
            <a:avLst/>
          </a:prstGeom>
        </p:spPr>
      </p:pic>
      <p:pic>
        <p:nvPicPr>
          <p:cNvPr id="5" name="Picture 4" descr="A blue dotted graph with a red line&#10;&#10;Description automatically generated">
            <a:extLst>
              <a:ext uri="{FF2B5EF4-FFF2-40B4-BE49-F238E27FC236}">
                <a16:creationId xmlns:a16="http://schemas.microsoft.com/office/drawing/2014/main" id="{734E5987-045C-9AED-5790-6499DCB0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2" y="3572942"/>
            <a:ext cx="9386551" cy="25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494226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Long Short Term Memory (LSTM)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00BF5-A935-522C-0F06-5358FFAC5AA5}"/>
              </a:ext>
            </a:extLst>
          </p:cNvPr>
          <p:cNvSpPr txBox="1"/>
          <p:nvPr/>
        </p:nvSpPr>
        <p:spPr>
          <a:xfrm>
            <a:off x="448076" y="1569612"/>
            <a:ext cx="10359444" cy="4801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Algorithm Choice: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Long Short-Term Memory (LSTM) neural network was utilized for temperature forecasting. LSTM networks excel in capturing sequential patterns, making them ideal for time series forecasting tasks.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Preprocessing: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Sensor data was downloaded and preprocessed by removing the 'motion' column and applying label encoding to 'device' and 'light.' Highly correlated columns ('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lpg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,' 'smoke,' 'co,' 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ts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') were also dropped.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Preparation: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data was prepared for time series prediction by creating input sequences and corresponding target values. A rolling window approach was employed for dataset splitting.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Model Training: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The LSTM model was trained on the prepared data with a specified number of epochs and batch size.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Outlier Removal: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Outliers were filtered out based on Z-scores to enhance the model's robustness.</a:t>
            </a: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cs typeface="Times New Roman"/>
              </a:rPr>
              <a:t>Evaluation:</a:t>
            </a:r>
            <a:r>
              <a:rPr lang="en-US" sz="1800">
                <a:solidFill>
                  <a:schemeClr val="tx1"/>
                </a:solidFill>
                <a:latin typeface="Times New Roman"/>
                <a:cs typeface="Times New Roman"/>
              </a:rPr>
              <a:t> The Root Mean Square Error (RMSE) was calculated to assess the model's forecasting accuracy.</a:t>
            </a:r>
          </a:p>
          <a:p>
            <a:pPr marL="285750" indent="-285750">
              <a:buFont typeface="Wingdings,Sans-Serif"/>
              <a:buChar char="v"/>
            </a:pPr>
            <a:endParaRPr lang="en-US" sz="1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endParaRPr lang="en-US" sz="1800">
              <a:solidFill>
                <a:schemeClr val="tx1"/>
              </a:solidFill>
              <a:latin typeface="Times New Roman"/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8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494226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Long Short Term Memory (LSTM)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00BF5-A935-522C-0F06-5358FFAC5AA5}"/>
              </a:ext>
            </a:extLst>
          </p:cNvPr>
          <p:cNvSpPr txBox="1"/>
          <p:nvPr/>
        </p:nvSpPr>
        <p:spPr>
          <a:xfrm>
            <a:off x="448076" y="1226175"/>
            <a:ext cx="11497077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Visualization: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Actual vs. predicted temperature values were visualized over time, demonstrating the model's ability to capture temperature trends and patterns.</a:t>
            </a:r>
          </a:p>
          <a:p>
            <a:pPr marL="285750" marR="0" indent="-28575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" name="Picture 3" descr="A graph showing a blue line&#10;&#10;Description automatically generated">
            <a:extLst>
              <a:ext uri="{FF2B5EF4-FFF2-40B4-BE49-F238E27FC236}">
                <a16:creationId xmlns:a16="http://schemas.microsoft.com/office/drawing/2014/main" id="{1A09FD8B-DCE6-54AF-74BA-F65C5D64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6" y="2221229"/>
            <a:ext cx="7422522" cy="395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7281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Auto Regressive Integrated Moving Average (ARIMA)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00BF5-A935-522C-0F06-5358FFAC5AA5}"/>
              </a:ext>
            </a:extLst>
          </p:cNvPr>
          <p:cNvSpPr txBox="1"/>
          <p:nvPr/>
        </p:nvSpPr>
        <p:spPr>
          <a:xfrm>
            <a:off x="448076" y="1226175"/>
            <a:ext cx="5959162" cy="4524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Algorithm Choice: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AutoRegressive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Integrated Moving Average (ARIMA) model was employed for temperature forecasting. ARIMA is a time series forecasting method that models the relationship between a series of observations with its own lagged values and past forecast errors.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Preprocessing: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Sensor data was downloaded and preprocessed by removing the 'motion' column and applying label encoding to 'device' and 'light.' Highly correlated columns ('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lpg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,' 'smoke,' 'co,' '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ts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') were also dropped.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Data Preparation: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data was prepared for time series prediction by creating input sequences, including both temperature and humidity values. A rolling window approach was employed for dataset splitting.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Model Fitting: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ARIMA model was fitted to the training data using the ARIMA library.</a:t>
            </a:r>
          </a:p>
          <a:p>
            <a:pPr marR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151484-B8B1-BB13-762A-2E87D48E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6" y="1412890"/>
            <a:ext cx="5683876" cy="4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7281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Auto Regressive Integrated Moving Average (ARIMA)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00BF5-A935-522C-0F06-5358FFAC5AA5}"/>
              </a:ext>
            </a:extLst>
          </p:cNvPr>
          <p:cNvSpPr txBox="1"/>
          <p:nvPr/>
        </p:nvSpPr>
        <p:spPr>
          <a:xfrm>
            <a:off x="491006" y="1387161"/>
            <a:ext cx="10241386" cy="2031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Prediction: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Temperature predictions were made using the fitted ARIMA model to forecast values for the test data.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Outlier Removal: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Outliers were filtered out based on Z-scores to enhance the model's robustness.</a:t>
            </a: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Evaluation: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The Root Mean Square Error (RMSE) was calculated to assess the model's forecasting accuracy.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>
              <a:buFont typeface="Arial"/>
              <a:buChar char="•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Visualization: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Actual vs. predicted temperature values were visualized over time, illustrating the model's ability to capture temperature trends and patterns.</a:t>
            </a:r>
          </a:p>
          <a:p>
            <a:pPr marR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5" name="Picture 4" descr="A graph showing a blue line&#10;&#10;Description automatically generated">
            <a:extLst>
              <a:ext uri="{FF2B5EF4-FFF2-40B4-BE49-F238E27FC236}">
                <a16:creationId xmlns:a16="http://schemas.microsoft.com/office/drawing/2014/main" id="{E5BDB7E5-02D1-E5DD-1C59-B74FE427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" y="3112688"/>
            <a:ext cx="9343621" cy="30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53DB8-30F8-9E1A-B286-1FEE7DC17117}"/>
              </a:ext>
            </a:extLst>
          </p:cNvPr>
          <p:cNvSpPr txBox="1"/>
          <p:nvPr/>
        </p:nvSpPr>
        <p:spPr>
          <a:xfrm>
            <a:off x="485640" y="386366"/>
            <a:ext cx="72819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latin typeface="Times New Roman"/>
              </a:rPr>
              <a:t>KEY TAKEAWAYS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00BF5-A935-522C-0F06-5358FFAC5AA5}"/>
              </a:ext>
            </a:extLst>
          </p:cNvPr>
          <p:cNvSpPr txBox="1"/>
          <p:nvPr/>
        </p:nvSpPr>
        <p:spPr>
          <a:xfrm>
            <a:off x="491006" y="1387161"/>
            <a:ext cx="1024138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endParaRPr lang="en-US" sz="1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D9DD3-7EE6-9F89-74BE-E7FF3D705636}"/>
              </a:ext>
            </a:extLst>
          </p:cNvPr>
          <p:cNvSpPr txBox="1"/>
          <p:nvPr/>
        </p:nvSpPr>
        <p:spPr>
          <a:xfrm>
            <a:off x="517838" y="1387162"/>
            <a:ext cx="11201936" cy="3139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LSTM (Long Short-Term Memory):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Outperformed other algorithms with an impressively low RMSE of 0.1138, showcasing its ability to capture temporal dependencies in sensor readings.</a:t>
            </a:r>
            <a:endParaRPr lang="en-US"/>
          </a:p>
          <a:p>
            <a:pPr marL="285750" indent="-285750">
              <a:buFont typeface="Wingdings"/>
              <a:buChar char="v"/>
            </a:pP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>
                <a:solidFill>
                  <a:schemeClr val="tx1"/>
                </a:solidFill>
                <a:latin typeface="Times New Roman"/>
              </a:rPr>
              <a:t>Rolling Window:</a:t>
            </a:r>
            <a:r>
              <a:rPr lang="en-US" sz="1800">
                <a:solidFill>
                  <a:schemeClr val="tx1"/>
                </a:solidFill>
                <a:latin typeface="Times New Roman"/>
              </a:rPr>
              <a:t> Window size is a crucial parameter when splitting data through rolling window approach. (in my case 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each row represents a minute of data, So a window size of 60 would correspond to a one-hour window, which might be appropriate for capturing hourly patterns.</a:t>
            </a:r>
          </a:p>
          <a:p>
            <a:pPr marL="285750" indent="-285750">
              <a:buFont typeface="Wingdings"/>
              <a:buChar char="v"/>
            </a:pPr>
            <a:endParaRPr lang="en-US" sz="1800" b="1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Wingdings"/>
              <a:buChar char="v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Hyperopt</a:t>
            </a:r>
            <a:r>
              <a:rPr lang="en-US" sz="18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Tuning: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Hyperoptimization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is a valuable tool for optimizing the hyperparameters of machine learning models. It automates the search for the best hyperparameter settings, improving model performance without manual trial and error.</a:t>
            </a:r>
            <a:endParaRPr lang="en-US" sz="180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Font typeface="Wingdings"/>
              <a:buChar char="v"/>
            </a:pPr>
            <a:endParaRPr lang="en-US" sz="1800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13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8" tIns="45718" rIns="45718" bIns="45718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Times New Roman"/>
              </a:rPr>
              <a:t>We utilized Walmart sales data from February 2, 2010, to February 24, 2012.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</a:rPr>
              <a:t>It contains historical sales data from different stores.</a:t>
            </a:r>
          </a:p>
          <a:p>
            <a:pPr>
              <a:lnSpc>
                <a:spcPct val="150000"/>
              </a:lnSpc>
            </a:pPr>
            <a:r>
              <a:rPr lang="en-US">
                <a:latin typeface="Times New Roman"/>
              </a:rPr>
              <a:t>The feature datasets include different features such as </a:t>
            </a:r>
            <a:r>
              <a:rPr lang="en-US" err="1">
                <a:latin typeface="Times New Roman"/>
              </a:rPr>
              <a:t>isHoliday</a:t>
            </a:r>
            <a:r>
              <a:rPr lang="en-US">
                <a:latin typeface="Times New Roman"/>
              </a:rPr>
              <a:t>, Temperature, </a:t>
            </a:r>
            <a:r>
              <a:rPr lang="en-US" err="1">
                <a:latin typeface="Times New Roman"/>
              </a:rPr>
              <a:t>Fule_Price</a:t>
            </a:r>
            <a:r>
              <a:rPr lang="en-US">
                <a:latin typeface="Times New Roman"/>
              </a:rPr>
              <a:t>, CPI, etc.</a:t>
            </a: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5473095" y="1245809"/>
            <a:ext cx="2743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>
                <a:latin typeface="Times New Roman"/>
              </a:rPr>
              <a:t>DATASET</a:t>
            </a:r>
            <a:endParaRPr 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0920BA-BBE5-E637-0630-43F7D593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10" y="4398225"/>
            <a:ext cx="9383485" cy="8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RESEARCH OVERVIEW</a:t>
            </a:r>
            <a:endParaRPr lang="en-US"/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pic>
        <p:nvPicPr>
          <p:cNvPr id="8" name="Picture 7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DEC08678-3346-299C-A778-70F925D0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23" y="1916455"/>
            <a:ext cx="9059776" cy="378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8" tIns="45718" rIns="45718" bIns="45718" anchor="t">
            <a:norm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Data Integration: Merged features from multiple data frames to create a single data frame</a:t>
            </a:r>
            <a:endParaRPr lang="en-US" sz="2000">
              <a:latin typeface="Times New Roman"/>
              <a:cs typeface="Arial"/>
            </a:endParaRPr>
          </a:p>
          <a:p>
            <a:pPr marL="457200" lvl="1" indent="0">
              <a:buNone/>
            </a:pPr>
            <a:endParaRPr lang="en-US" sz="2000">
              <a:latin typeface="Times New Roman"/>
              <a:cs typeface="Arial"/>
            </a:endParaRPr>
          </a:p>
          <a:p>
            <a:r>
              <a:rPr lang="en-US" sz="2000">
                <a:latin typeface="Times New Roman"/>
                <a:cs typeface="Arial"/>
              </a:rPr>
              <a:t>Data Cleaning: we handled </a:t>
            </a:r>
            <a:r>
              <a:rPr lang="en-US" sz="2000" err="1">
                <a:latin typeface="Times New Roman"/>
                <a:cs typeface="Arial"/>
              </a:rPr>
              <a:t>NaN</a:t>
            </a:r>
            <a:r>
              <a:rPr lang="en-US" sz="2000">
                <a:latin typeface="Times New Roman"/>
                <a:cs typeface="Arial"/>
              </a:rPr>
              <a:t> Values and removed some duplicate and irrelevant columns. </a:t>
            </a:r>
          </a:p>
          <a:p>
            <a:pPr marL="0" indent="0">
              <a:buNone/>
            </a:pPr>
            <a:endParaRPr lang="en-US"/>
          </a:p>
          <a:p>
            <a:r>
              <a:rPr lang="en-US" sz="2000" err="1">
                <a:latin typeface="Times New Roman"/>
              </a:rPr>
              <a:t>DateTime</a:t>
            </a:r>
            <a:r>
              <a:rPr lang="en-US" sz="2000">
                <a:latin typeface="Times New Roman"/>
              </a:rPr>
              <a:t> Conversion: converted Date to </a:t>
            </a:r>
            <a:r>
              <a:rPr lang="en-US" sz="2000" err="1">
                <a:latin typeface="Times New Roman"/>
              </a:rPr>
              <a:t>DateTime</a:t>
            </a:r>
            <a:r>
              <a:rPr lang="en-US" sz="2000">
                <a:latin typeface="Times New Roman"/>
              </a:rPr>
              <a:t>. </a:t>
            </a:r>
          </a:p>
          <a:p>
            <a:pPr marL="0" indent="0">
              <a:buNone/>
            </a:pPr>
            <a:endParaRPr lang="en-US" sz="2000">
              <a:latin typeface="Times New Roman"/>
            </a:endParaRPr>
          </a:p>
          <a:p>
            <a:r>
              <a:rPr lang="en-US" sz="2000">
                <a:latin typeface="Times New Roman"/>
              </a:rPr>
              <a:t>Encoding: we applied custom encoding on the categorial column '</a:t>
            </a:r>
            <a:r>
              <a:rPr lang="en-US" sz="2000" err="1">
                <a:latin typeface="Times New Roman"/>
              </a:rPr>
              <a:t>IsHoliday</a:t>
            </a:r>
            <a:r>
              <a:rPr lang="en-US" sz="2000">
                <a:latin typeface="Times New Roman"/>
              </a:rPr>
              <a:t>' and converted it to the numerical column.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4723190" y="1209523"/>
            <a:ext cx="27432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>
                <a:latin typeface="Times New Roman"/>
              </a:rPr>
              <a:t>Preprocessing</a:t>
            </a:r>
            <a:endParaRPr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4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8" tIns="45718" rIns="45718" bIns="45718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Prophet is </a:t>
            </a:r>
            <a:r>
              <a:rPr lang="en-US" sz="2000">
                <a:latin typeface="Times New Roman"/>
                <a:ea typeface="+mn-lt"/>
                <a:cs typeface="+mn-lt"/>
              </a:rPr>
              <a:t>Facebook's Core Data Science team and a </a:t>
            </a:r>
            <a:r>
              <a:rPr lang="en-US" sz="2000">
                <a:latin typeface="Times New Roman"/>
                <a:ea typeface="+mn-lt"/>
                <a:cs typeface="Times New Roman"/>
              </a:rPr>
              <a:t>popular</a:t>
            </a:r>
            <a:r>
              <a:rPr lang="en-US" sz="2000">
                <a:latin typeface="Times New Roman"/>
                <a:cs typeface="Times New Roman"/>
              </a:rPr>
              <a:t> choice for time series forecasting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Arial"/>
              </a:rPr>
              <a:t>In preprocessing, we removed some feature columns, and the date was converted to </a:t>
            </a:r>
            <a:r>
              <a:rPr lang="en-US" sz="2000" err="1">
                <a:latin typeface="Times New Roman"/>
                <a:cs typeface="Arial"/>
              </a:rPr>
              <a:t>DateTime</a:t>
            </a:r>
            <a:r>
              <a:rPr lang="en-US" sz="2000">
                <a:latin typeface="Times New Roman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</a:rPr>
              <a:t>We renamed the columns 'Date' and 'Sale' to 'ds' and 'y' as per the recommendation of the prophet. </a:t>
            </a:r>
          </a:p>
          <a:p>
            <a:pPr marL="0" indent="0">
              <a:buNone/>
            </a:pPr>
            <a:endParaRPr lang="en-US" sz="2000">
              <a:latin typeface="Times New Roman"/>
            </a:endParaRPr>
          </a:p>
          <a:p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4723190" y="1209523"/>
            <a:ext cx="27432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</a:rPr>
              <a:t>Prophet Algorithm</a:t>
            </a:r>
            <a:endParaRPr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1D4E666-725F-3BD2-88FB-C3FE1EA0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854837"/>
            <a:ext cx="6795104" cy="17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784911"/>
            <a:ext cx="6165847" cy="4010263"/>
          </a:xfrm>
        </p:spPr>
        <p:txBody>
          <a:bodyPr lIns="45718" tIns="45718" rIns="45718" bIns="45718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Arial"/>
              </a:rPr>
              <a:t>The dataset was split into training and testing data sets</a:t>
            </a:r>
            <a:endParaRPr lang="en-US" sz="200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ea typeface="+mn-lt"/>
                <a:cs typeface="+mn-lt"/>
              </a:rPr>
              <a:t>Fitted training data to the model by initializing the prophet model and forecast the future sales data</a:t>
            </a:r>
            <a:endParaRPr lang="en-US" sz="200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Calculated RMSE value to check the forecasting accuracy of the model.</a:t>
            </a:r>
          </a:p>
          <a:p>
            <a:pPr marL="0" indent="0">
              <a:buNone/>
            </a:pPr>
            <a:endParaRPr lang="en-US" sz="200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4723190" y="1209523"/>
            <a:ext cx="274320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</a:rPr>
              <a:t>Prophet Algorithm</a:t>
            </a:r>
            <a:endParaRPr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D76788-5DE4-8825-5340-F2ADA43A9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804" y="1664576"/>
            <a:ext cx="1752915" cy="385132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1AB64-8EF3-7479-9E43-E3659BA6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538" y="1785938"/>
            <a:ext cx="1517741" cy="38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772816"/>
            <a:ext cx="6190037" cy="4336834"/>
          </a:xfrm>
        </p:spPr>
        <p:txBody>
          <a:bodyPr lIns="45718" tIns="45718" rIns="45718" bIns="45718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ea typeface="+mn-lt"/>
                <a:cs typeface="+mn-lt"/>
              </a:rPr>
              <a:t>SARIMA is particularly useful in scenarios where your time series data has seasonality</a:t>
            </a:r>
            <a:endParaRPr lang="en-US" sz="2000">
              <a:latin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In preprocessing, we have removed some features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The dataset was split into training and testing data sets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We used seasonal(p, d, q, s) and non-seasonal(p, d, q) for capturing repeating patterns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Fitted training data to the model by initializing the SARIMA model and forecasted the future sales data.</a:t>
            </a: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latin typeface="Times New Roman"/>
            </a:endParaRPr>
          </a:p>
          <a:p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</a:endParaRPr>
          </a:p>
          <a:p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1953380" y="1221618"/>
            <a:ext cx="7520818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Seasonal Autoregressive Integrated Moving Average(SARIMA)</a:t>
            </a:r>
          </a:p>
          <a:p>
            <a:endParaRPr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C83FF-EADB-2E62-DFC1-92001039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61" y="1777623"/>
            <a:ext cx="917726" cy="401637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4E8F3-8A33-DC5F-5096-F9A0C6A3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1551895"/>
            <a:ext cx="2057400" cy="42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 Walmart Sales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772816"/>
            <a:ext cx="6190037" cy="4336834"/>
          </a:xfrm>
        </p:spPr>
        <p:txBody>
          <a:bodyPr lIns="45718" tIns="45718" rIns="45718" bIns="45718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The dataset was split into training and testing data sets based on the date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/>
                <a:cs typeface="Times New Roman"/>
              </a:rPr>
              <a:t>Fitted training data to the model by initializing the XGBoost model and forecasted the future sales data.</a:t>
            </a: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>
              <a:latin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latin typeface="Times New Roman"/>
            </a:endParaRPr>
          </a:p>
          <a:p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</a:endParaRPr>
          </a:p>
          <a:p>
            <a:endParaRPr lang="en-US" sz="2000">
              <a:latin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7CCC9-4FFB-D033-757D-07E9CC44FBED}"/>
              </a:ext>
            </a:extLst>
          </p:cNvPr>
          <p:cNvSpPr txBox="1"/>
          <p:nvPr/>
        </p:nvSpPr>
        <p:spPr>
          <a:xfrm>
            <a:off x="4832046" y="1330475"/>
            <a:ext cx="7520818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XGBoost</a:t>
            </a:r>
            <a:endParaRPr lang="en-US"/>
          </a:p>
          <a:p>
            <a:endParaRPr 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DDEA3A-3404-A470-DAA4-5BBBBF0D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829" y="1720582"/>
            <a:ext cx="2936723" cy="37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826604"/>
            <a:ext cx="10907180" cy="4022358"/>
          </a:xfrm>
        </p:spPr>
        <p:txBody>
          <a:bodyPr lIns="45718" tIns="45718" rIns="45718" bIns="45718" anchor="t">
            <a:normAutofit/>
          </a:bodyPr>
          <a:lstStyle/>
          <a:p>
            <a:endParaRPr lang="en-US" sz="2300" b="1">
              <a:solidFill>
                <a:srgbClr val="2E2E2E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2300" b="1">
                <a:solidFill>
                  <a:srgbClr val="2E2E2E"/>
                </a:solidFill>
                <a:latin typeface="Times New Roman"/>
                <a:ea typeface="+mn-lt"/>
                <a:cs typeface="+mn-lt"/>
              </a:rPr>
              <a:t>Research Papers</a:t>
            </a:r>
            <a:endParaRPr lang="en-US"/>
          </a:p>
          <a:p>
            <a:pPr lvl="1"/>
            <a:r>
              <a:rPr lang="en-US" sz="2300">
                <a:solidFill>
                  <a:srgbClr val="2E2E2E"/>
                </a:solidFill>
                <a:latin typeface="Times New Roman"/>
                <a:ea typeface="+mn-lt"/>
                <a:cs typeface="+mn-lt"/>
              </a:rPr>
              <a:t>Time-series forecasting of seasonal items sales using machine learning</a:t>
            </a:r>
            <a:r>
              <a:rPr lang="en-US" sz="2300" b="1">
                <a:solidFill>
                  <a:srgbClr val="2E2E2E"/>
                </a:solidFill>
                <a:latin typeface="Times New Roman"/>
                <a:ea typeface="+mn-lt"/>
                <a:cs typeface="+mn-lt"/>
              </a:rPr>
              <a:t> </a:t>
            </a:r>
          </a:p>
          <a:p>
            <a:pPr lvl="1"/>
            <a:r>
              <a:rPr lang="en-US" sz="2300">
                <a:latin typeface="Times New Roman"/>
                <a:ea typeface="+mn-lt"/>
                <a:cs typeface="+mn-lt"/>
              </a:rPr>
              <a:t>Forecasting at Scale</a:t>
            </a:r>
          </a:p>
          <a:p>
            <a:pPr lvl="1"/>
            <a:r>
              <a:rPr lang="en-US" sz="2300">
                <a:latin typeface="Times New Roman"/>
                <a:ea typeface="+mn-lt"/>
                <a:cs typeface="+mn-lt"/>
              </a:rPr>
              <a:t>A Variational Bayesian Deep Network with Data Self-Screening Layer for Massive Time-Series Data Forecasting </a:t>
            </a:r>
          </a:p>
          <a:p>
            <a:endParaRPr lang="en-US" sz="2300">
              <a:latin typeface="Times New Roman"/>
            </a:endParaRPr>
          </a:p>
          <a:p>
            <a:r>
              <a:rPr lang="en-US" sz="2300" b="1">
                <a:latin typeface="Times New Roman"/>
              </a:rPr>
              <a:t>Key Findings</a:t>
            </a:r>
          </a:p>
          <a:p>
            <a:pPr lvl="1"/>
            <a:r>
              <a:rPr lang="en-US" sz="2300">
                <a:latin typeface="Times New Roman"/>
              </a:rPr>
              <a:t>Helped in getting an overall idea about which algorithms have better performance on a data set</a:t>
            </a:r>
            <a:endParaRPr lang="en-US" sz="2300" b="1">
              <a:latin typeface="Times New Roman"/>
            </a:endParaRPr>
          </a:p>
          <a:p>
            <a:pPr lvl="1"/>
            <a:r>
              <a:rPr lang="en-US" sz="2300">
                <a:latin typeface="Times New Roman"/>
              </a:rPr>
              <a:t>Prophet showed good results in understanding the seasonality pattern</a:t>
            </a:r>
          </a:p>
          <a:p>
            <a:pPr lvl="1"/>
            <a:endParaRPr lang="en-US" sz="2300" b="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636494" y="1255058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Literature Review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7268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About the Dataset</a:t>
            </a:r>
            <a:endParaRPr lang="en-US" sz="2400" err="1"/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5EB407E-78F5-6042-DEC5-A3A23118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06" y="2083348"/>
            <a:ext cx="4043082" cy="3022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322730" y="2384611"/>
            <a:ext cx="7171764" cy="2569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The data set had daily google stock price information from April 2013 to March 2023 </a:t>
            </a:r>
            <a:endParaRPr lang="en-US" sz="2300" b="1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Contained 2510 data points with 7 columns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 b="1">
                <a:solidFill>
                  <a:srgbClr val="2E2E2E"/>
                </a:solidFill>
                <a:latin typeface="Times New Roman"/>
                <a:cs typeface="Times New Roman"/>
              </a:rPr>
              <a:t>Target Variable</a:t>
            </a: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 :  Adj Close</a:t>
            </a:r>
          </a:p>
          <a:p>
            <a:pPr marL="285750" lvl="1" indent="-285750">
              <a:buFont typeface="Arial"/>
              <a:buChar char="•"/>
            </a:pPr>
            <a:endParaRPr lang="en-US" sz="23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77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Prophet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351814" y="2500947"/>
            <a:ext cx="5889812" cy="1862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Was the easiest to use for forecasting</a:t>
            </a:r>
            <a:endParaRPr lang="en-US" sz="2300" b="1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The RMSE value came to 27.148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E39CEB7A-4A13-5938-7A7A-314DC961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2" y="1316805"/>
            <a:ext cx="5540188" cy="2933472"/>
          </a:xfrm>
          <a:prstGeom prst="rect">
            <a:avLst/>
          </a:prstGeom>
        </p:spPr>
      </p:pic>
      <p:pic>
        <p:nvPicPr>
          <p:cNvPr id="4" name="Picture 3" descr="A screenshot of a paper&#10;&#10;Description automatically generated">
            <a:extLst>
              <a:ext uri="{FF2B5EF4-FFF2-40B4-BE49-F238E27FC236}">
                <a16:creationId xmlns:a16="http://schemas.microsoft.com/office/drawing/2014/main" id="{C041C41A-819B-61A9-F10F-711B7792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166" y="4140864"/>
            <a:ext cx="2913530" cy="1964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F8D0A-C171-6BA7-7B9C-B2460870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90" y="4481720"/>
            <a:ext cx="6981451" cy="8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136593" y="2303176"/>
            <a:ext cx="5889812" cy="2569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>
                <a:latin typeface="Times New Roman"/>
                <a:ea typeface="+mn-lt"/>
                <a:cs typeface="+mn-lt"/>
              </a:rPr>
              <a:t>Was not able to capture the underlying patterns as effectively as </a:t>
            </a:r>
            <a:r>
              <a:rPr lang="en-US" sz="23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300">
                <a:latin typeface="Times New Roman"/>
                <a:ea typeface="+mn-lt"/>
                <a:cs typeface="+mn-lt"/>
              </a:rPr>
              <a:t>.</a:t>
            </a:r>
            <a:endParaRPr lang="en-US" sz="2300" b="1">
              <a:solidFill>
                <a:srgbClr val="2E2E2E"/>
              </a:solidFill>
              <a:latin typeface="Times New Roman"/>
              <a:cs typeface="Times New Roman"/>
            </a:endParaRPr>
          </a:p>
          <a:p>
            <a:endParaRPr lang="en-US" sz="2300">
              <a:latin typeface="Times New Roman"/>
              <a:cs typeface="Arial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The RMSE value came to 26.740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E39CEB7A-4A13-5938-7A7A-314DC961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12" y="1316805"/>
            <a:ext cx="5540188" cy="2933472"/>
          </a:xfrm>
          <a:prstGeom prst="rect">
            <a:avLst/>
          </a:prstGeom>
        </p:spPr>
      </p:pic>
      <p:pic>
        <p:nvPicPr>
          <p:cNvPr id="4" name="Picture 3" descr="A screenshot of a paper&#10;&#10;Description automatically generated">
            <a:extLst>
              <a:ext uri="{FF2B5EF4-FFF2-40B4-BE49-F238E27FC236}">
                <a16:creationId xmlns:a16="http://schemas.microsoft.com/office/drawing/2014/main" id="{C041C41A-819B-61A9-F10F-711B7792E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166" y="4140864"/>
            <a:ext cx="2913530" cy="2036646"/>
          </a:xfrm>
          <a:prstGeom prst="rect">
            <a:avLst/>
          </a:prstGeom>
        </p:spPr>
      </p:pic>
      <p:pic>
        <p:nvPicPr>
          <p:cNvPr id="5" name="Picture 4" descr="A graph with a red line and blue dots&#10;&#10;Description automatically generated">
            <a:extLst>
              <a:ext uri="{FF2B5EF4-FFF2-40B4-BE49-F238E27FC236}">
                <a16:creationId xmlns:a16="http://schemas.microsoft.com/office/drawing/2014/main" id="{6F1CE133-EBB4-FA43-444E-C1CF184D1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78179"/>
            <a:ext cx="5791200" cy="2867288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DB45284-0E9C-90BF-19C4-DBF082C13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988" y="4221236"/>
            <a:ext cx="2743200" cy="1956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0F274-899A-4E40-7FE1-A4B34E3DF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88" y="4659714"/>
            <a:ext cx="7879976" cy="7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ARIMA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293646" y="2198474"/>
            <a:ext cx="5889812" cy="3631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>
                <a:latin typeface="Times New Roman"/>
                <a:cs typeface="Times New Roman"/>
              </a:rPr>
              <a:t>ARIMA/SARIMA may work well for datasets with clear linear or seasonal patterns but struggles with more complex relationships.</a:t>
            </a:r>
            <a:endParaRPr lang="en-US" sz="2300" b="1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The RMSE value came to 23.442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endParaRPr lang="en-US" sz="2300">
              <a:latin typeface="Times New Roman"/>
              <a:cs typeface="Arial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9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2BE5ABA2-BC76-A0C0-6172-AC693988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8" y="1314039"/>
            <a:ext cx="5728446" cy="2831429"/>
          </a:xfrm>
          <a:prstGeom prst="rect">
            <a:avLst/>
          </a:prstGeom>
        </p:spPr>
      </p:pic>
      <p:pic>
        <p:nvPicPr>
          <p:cNvPr id="11" name="Picture 10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80500B2-19F0-2C0B-076E-B7C508C5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459" y="4015047"/>
            <a:ext cx="3361764" cy="1965551"/>
          </a:xfrm>
          <a:prstGeom prst="rect">
            <a:avLst/>
          </a:prstGeom>
        </p:spPr>
      </p:pic>
      <p:pic>
        <p:nvPicPr>
          <p:cNvPr id="12" name="Picture 11" descr="A white rectangular object with a white rectangular object in the middle&#10;&#10;Description automatically generated">
            <a:extLst>
              <a:ext uri="{FF2B5EF4-FFF2-40B4-BE49-F238E27FC236}">
                <a16:creationId xmlns:a16="http://schemas.microsoft.com/office/drawing/2014/main" id="{604E7497-2380-CE3E-49FF-E56417FCD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88" y="4691672"/>
            <a:ext cx="7413812" cy="9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RESEARCH METHODOLOGY</a:t>
            </a:r>
            <a:endParaRPr lang="en-US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Literature Review: In the initial weeks, we extensively studied research papers on time series forecasting. This phase equipped us with a deeper understanding of state-of-the-art techniques and trends in the field.</a:t>
            </a:r>
            <a:endParaRPr lang="en-US" sz="2400">
              <a:latin typeface="Times New Roman"/>
              <a:ea typeface="Open Sans"/>
              <a:cs typeface="Open Sans"/>
            </a:endParaRP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Dataset Selection: After a thorough review, we carefully selected our datasets—each dataset representing a unique domain, including stock prices, sales data, and sensor readings.</a:t>
            </a:r>
            <a:endParaRPr lang="en-US" sz="2400">
              <a:latin typeface="Times New Roman"/>
            </a:endParaRPr>
          </a:p>
          <a:p>
            <a:pPr>
              <a:lnSpc>
                <a:spcPct val="150000"/>
              </a:lnSpc>
              <a:buFont typeface="Helvetica,Sans-Serif"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15188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XGBoost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322730" y="2384611"/>
            <a:ext cx="5889812" cy="2215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>
                <a:latin typeface="Times New Roman"/>
                <a:ea typeface="+mn-lt"/>
                <a:cs typeface="Times New Roman"/>
              </a:rPr>
              <a:t>It outperforms all other algorithms in terms of prediction accuracy, having the lowest MSE.</a:t>
            </a:r>
            <a:endParaRPr lang="en-US" sz="2300" b="1"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The RMSE value came to 22.417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1E51DA36-CBD5-8E46-E396-211BD16B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8" y="1298877"/>
            <a:ext cx="5925669" cy="2834860"/>
          </a:xfrm>
          <a:prstGeom prst="rect">
            <a:avLst/>
          </a:prstGeom>
        </p:spPr>
      </p:pic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66526BDE-12FA-8BCE-33C7-9523A070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59" y="3967354"/>
            <a:ext cx="2743200" cy="2159550"/>
          </a:xfrm>
          <a:prstGeom prst="rect">
            <a:avLst/>
          </a:prstGeom>
        </p:spPr>
      </p:pic>
      <p:pic>
        <p:nvPicPr>
          <p:cNvPr id="5" name="Picture 4" descr="A white rectangular object with a white rectangular object in the middle&#10;&#10;Description automatically generated">
            <a:extLst>
              <a:ext uri="{FF2B5EF4-FFF2-40B4-BE49-F238E27FC236}">
                <a16:creationId xmlns:a16="http://schemas.microsoft.com/office/drawing/2014/main" id="{03EC804C-A726-283B-8B0E-BE5B47FE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6" y="4631998"/>
            <a:ext cx="7431741" cy="6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380898" y="2082138"/>
            <a:ext cx="5808377" cy="469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 b="1">
                <a:latin typeface="Times New Roman"/>
                <a:ea typeface="+mn-lt"/>
                <a:cs typeface="+mn-lt"/>
              </a:rPr>
              <a:t>Parallel Optimization: </a:t>
            </a:r>
            <a:r>
              <a:rPr lang="en-US" sz="2300">
                <a:latin typeface="Times New Roman"/>
                <a:ea typeface="+mn-lt"/>
                <a:cs typeface="+mn-lt"/>
              </a:rPr>
              <a:t>used </a:t>
            </a:r>
            <a:r>
              <a:rPr lang="en-US" sz="2300" err="1">
                <a:latin typeface="Times New Roman"/>
                <a:ea typeface="+mn-lt"/>
                <a:cs typeface="+mn-lt"/>
              </a:rPr>
              <a:t>SparkTrials</a:t>
            </a:r>
            <a:r>
              <a:rPr lang="en-US" sz="2300">
                <a:latin typeface="Times New Roman"/>
                <a:ea typeface="+mn-lt"/>
                <a:cs typeface="+mn-lt"/>
              </a:rPr>
              <a:t> to run hyperparameter optimization tasks in parallel across multiple Spark nodes in Databricks.</a:t>
            </a:r>
            <a:endParaRPr lang="en-US" sz="2300">
              <a:latin typeface="Times New Roman"/>
              <a:cs typeface="Arial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latin typeface="Times New Roman"/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latin typeface="Times New Roman"/>
                <a:ea typeface="+mn-lt"/>
                <a:cs typeface="+mn-lt"/>
              </a:rPr>
              <a:t>The </a:t>
            </a:r>
            <a:r>
              <a:rPr lang="en-US" sz="2300" err="1">
                <a:latin typeface="Times New Roman"/>
                <a:ea typeface="+mn-lt"/>
                <a:cs typeface="+mn-lt"/>
              </a:rPr>
              <a:t>fmin</a:t>
            </a:r>
            <a:r>
              <a:rPr lang="en-US" sz="2300">
                <a:latin typeface="Times New Roman"/>
                <a:ea typeface="+mn-lt"/>
                <a:cs typeface="+mn-lt"/>
              </a:rPr>
              <a:t>() function benefits from Spark's distributed computing capabilities.</a:t>
            </a:r>
            <a:endParaRPr lang="en-US" sz="2300">
              <a:latin typeface="Times New Roman"/>
              <a:cs typeface="Arial"/>
            </a:endParaRPr>
          </a:p>
          <a:p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Passing the new parameters to the </a:t>
            </a:r>
            <a:r>
              <a:rPr lang="en-US" sz="2300" err="1">
                <a:solidFill>
                  <a:srgbClr val="2E2E2E"/>
                </a:solidFill>
                <a:latin typeface="Times New Roman"/>
                <a:cs typeface="Times New Roman"/>
              </a:rPr>
              <a:t>XGBoost</a:t>
            </a:r>
            <a:r>
              <a:rPr lang="en-US" sz="2300">
                <a:solidFill>
                  <a:srgbClr val="2E2E2E"/>
                </a:solidFill>
                <a:latin typeface="Times New Roman"/>
                <a:cs typeface="Times New Roman"/>
              </a:rPr>
              <a:t> model resulted in bringing down the RMSE by</a:t>
            </a:r>
            <a:r>
              <a:rPr lang="en-US" sz="2300" b="1">
                <a:solidFill>
                  <a:srgbClr val="2E2E2E"/>
                </a:solidFill>
                <a:latin typeface="Times New Roman"/>
                <a:cs typeface="Times New Roman"/>
              </a:rPr>
              <a:t> 8%</a:t>
            </a: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Wingdings"/>
              <a:buChar char="v"/>
            </a:pPr>
            <a:endParaRPr lang="en-US" sz="2300">
              <a:solidFill>
                <a:srgbClr val="2E2E2E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3213A9-B342-32A9-6596-3B4E320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835" y="2383286"/>
            <a:ext cx="5488726" cy="26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935933" y="326453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/>
              <a:t>Time Series Forecasting : Google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438FB-7809-D4FB-91CA-D1FD96640557}"/>
              </a:ext>
            </a:extLst>
          </p:cNvPr>
          <p:cNvSpPr txBox="1"/>
          <p:nvPr/>
        </p:nvSpPr>
        <p:spPr>
          <a:xfrm>
            <a:off x="484094" y="1488141"/>
            <a:ext cx="545950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C51926"/>
                </a:solidFill>
                <a:latin typeface="Open Sans"/>
                <a:ea typeface="Open Sans"/>
                <a:cs typeface="Open Sans"/>
              </a:rPr>
              <a:t>Key Takeaways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A2BCC-17B5-4603-7A97-3B934072D1DC}"/>
              </a:ext>
            </a:extLst>
          </p:cNvPr>
          <p:cNvSpPr txBox="1"/>
          <p:nvPr/>
        </p:nvSpPr>
        <p:spPr>
          <a:xfrm>
            <a:off x="567035" y="2663817"/>
            <a:ext cx="9845231" cy="2431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300" b="1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300" b="1">
                <a:latin typeface="Times New Roman"/>
                <a:ea typeface="+mn-lt"/>
                <a:cs typeface="+mn-lt"/>
              </a:rPr>
              <a:t> Outperforms</a:t>
            </a:r>
            <a:r>
              <a:rPr lang="en-US" sz="2300">
                <a:latin typeface="Times New Roman"/>
                <a:ea typeface="+mn-lt"/>
                <a:cs typeface="+mn-lt"/>
              </a:rPr>
              <a:t>: </a:t>
            </a:r>
            <a:r>
              <a:rPr lang="en-US" sz="23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300">
                <a:latin typeface="Times New Roman"/>
                <a:ea typeface="+mn-lt"/>
                <a:cs typeface="+mn-lt"/>
              </a:rPr>
              <a:t> has the lowest MSE value (22.417), indicating that it performs the best among the four algorithms in terms of prediction accuracy. Lower MSE values indicate better predictive performance.</a:t>
            </a:r>
            <a:endParaRPr lang="en-US" sz="2300" b="1">
              <a:latin typeface="Times New Roman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>
              <a:latin typeface="Times New Roman"/>
            </a:endParaRPr>
          </a:p>
          <a:p>
            <a:pPr marL="342900" indent="-342900">
              <a:buFont typeface="Wingdings"/>
              <a:buChar char="v"/>
            </a:pPr>
            <a:r>
              <a:rPr lang="en-US" sz="2300" b="1">
                <a:latin typeface="Times New Roman"/>
                <a:ea typeface="+mn-lt"/>
                <a:cs typeface="+mn-lt"/>
              </a:rPr>
              <a:t>ARIMA</a:t>
            </a:r>
            <a:r>
              <a:rPr lang="en-US" sz="2300">
                <a:latin typeface="Times New Roman"/>
                <a:ea typeface="+mn-lt"/>
                <a:cs typeface="+mn-lt"/>
              </a:rPr>
              <a:t>: ARIMA, while having a lower MSE compared to LSTM and Prophet, still has a higher MSE (23.442) compared to </a:t>
            </a:r>
            <a:r>
              <a:rPr lang="en-US" sz="23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300">
                <a:latin typeface="Times New Roman"/>
                <a:ea typeface="+mn-lt"/>
                <a:cs typeface="+mn-lt"/>
              </a:rPr>
              <a:t>, suggesting that </a:t>
            </a:r>
            <a:r>
              <a:rPr lang="en-US" sz="23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2300">
                <a:latin typeface="Times New Roman"/>
                <a:ea typeface="+mn-lt"/>
                <a:cs typeface="+mn-lt"/>
              </a:rPr>
              <a:t> provides better predictions for this dataset.</a:t>
            </a:r>
            <a:endParaRPr lang="en-US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23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Collective Insights</a:t>
            </a:r>
            <a:endParaRPr lang="en-US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7122" y="1772816"/>
            <a:ext cx="10907180" cy="763806"/>
          </a:xfrm>
          <a:prstGeom prst="rect">
            <a:avLst/>
          </a:prstGeom>
        </p:spPr>
        <p:txBody>
          <a:bodyPr lIns="45718" tIns="45718" rIns="45718" bIns="45718" anchor="t">
            <a:normAutofit lnSpcReduction="10000"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ea typeface="+mn-lt"/>
                <a:cs typeface="+mn-lt"/>
              </a:rPr>
              <a:t>Now that each team member has presented their work, let's draw some common conclusions.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B57DAD-3B42-2A6C-5CAD-D390664A0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79500"/>
              </p:ext>
            </p:extLst>
          </p:nvPr>
        </p:nvGraphicFramePr>
        <p:xfrm>
          <a:off x="1849253" y="2805373"/>
          <a:ext cx="8168635" cy="244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3727">
                  <a:extLst>
                    <a:ext uri="{9D8B030D-6E8A-4147-A177-3AD203B41FA5}">
                      <a16:colId xmlns:a16="http://schemas.microsoft.com/office/drawing/2014/main" val="2265199065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709661699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339450861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3197258021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29459963"/>
                    </a:ext>
                  </a:extLst>
                </a:gridCol>
              </a:tblGrid>
              <a:tr h="408246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ARIMA</a:t>
                      </a:r>
                      <a:r>
                        <a:rPr lang="en-US" b="0"/>
                        <a:t>/</a:t>
                      </a:r>
                      <a:r>
                        <a:rPr lang="en-US" b="1"/>
                        <a:t>SARIMA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LSTM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PROPHET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XGBoost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65183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Apple Stock Data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23.09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14.34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216946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Google Stock Data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23.442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26.740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27.148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22.417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68421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1" i="0" u="none" strike="noStrike" noProof="0">
                          <a:latin typeface="Arial"/>
                        </a:rPr>
                        <a:t>IoT Sensor Data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1.140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0.1138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0.582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2.859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524456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Rossman Sales Data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85.28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157.79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391.601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1354..44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061362"/>
                  </a:ext>
                </a:extLst>
              </a:tr>
              <a:tr h="408246">
                <a:tc>
                  <a:txBody>
                    <a:bodyPr/>
                    <a:lstStyle/>
                    <a:p>
                      <a:pPr algn="l"/>
                      <a:r>
                        <a:rPr lang="en-US" b="1" err="1"/>
                        <a:t>Wallmart</a:t>
                      </a:r>
                      <a:r>
                        <a:rPr lang="en-US" b="1"/>
                        <a:t> Sales Data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6897.78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1087.55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7005.51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908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EF10795-8798-9C77-510F-9856F513B06E}"/>
              </a:ext>
            </a:extLst>
          </p:cNvPr>
          <p:cNvSpPr txBox="1"/>
          <p:nvPr/>
        </p:nvSpPr>
        <p:spPr>
          <a:xfrm>
            <a:off x="1183105" y="5594684"/>
            <a:ext cx="1001628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              *The above table indicates the RMSE values for the data sets on the 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42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Key Takeaways</a:t>
            </a:r>
            <a:endParaRPr lang="en-US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47148" y="1712658"/>
            <a:ext cx="10907180" cy="41527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LSTM/</a:t>
            </a:r>
            <a:r>
              <a:rPr lang="en-US" sz="1800" err="1">
                <a:latin typeface="Times New Roman"/>
                <a:ea typeface="+mn-lt"/>
                <a:cs typeface="+mn-lt"/>
              </a:rPr>
              <a:t>XGBoost</a:t>
            </a:r>
            <a:r>
              <a:rPr lang="en-US" sz="1800">
                <a:latin typeface="Times New Roman"/>
                <a:ea typeface="+mn-lt"/>
                <a:cs typeface="+mn-lt"/>
              </a:rPr>
              <a:t> excelled in forecasting stock data, providing precise forecasts.</a:t>
            </a: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18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SARIMA emerged as the top performer for sales data, capturing seasonality and trends effectively.</a:t>
            </a:r>
            <a:endParaRPr lang="en-US" sz="1800">
              <a:latin typeface="Times New Roman"/>
            </a:endParaRP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18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For IoT sensor data, LSTM once again demonstrated its prowess, delivering accurate forecasts for complex and time-varying patterns.</a:t>
            </a: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1800">
              <a:latin typeface="Times New Roman"/>
              <a:cs typeface="Arial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Code and Documentation can be found on our GitHub repository</a:t>
            </a: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solidFill>
                  <a:srgbClr val="0070C0"/>
                </a:solidFill>
                <a:ea typeface="+mn-lt"/>
                <a:cs typeface="+mn-lt"/>
              </a:rPr>
              <a:t>      https://github.com/chandeldhruvsingh/time-series-forecasting-research</a:t>
            </a:r>
            <a:endParaRPr lang="en-US" sz="1800">
              <a:solidFill>
                <a:srgbClr val="0070C0"/>
              </a:solidFill>
              <a:latin typeface="Times New Roman"/>
              <a:cs typeface="Arial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297420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Future Work</a:t>
            </a:r>
            <a:endParaRPr lang="en-US"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47148" y="1712658"/>
            <a:ext cx="10907180" cy="41527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Ensemble Methods: One promising direction is the exploration of ensemble methods. Combining the strengths of multiple forecasting algorithms can lead to enhanced predictive accuracy and robustness, especially in complex, noisy datasets.</a:t>
            </a:r>
            <a:endParaRPr lang="en-US">
              <a:latin typeface="Times New Roman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cs typeface="Arial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Interpretability: Incorporating interpretability into forecasting models is crucial for gaining insights into model decisions. Research in this area can bridge the gap between model predictions and actionable insights.</a:t>
            </a:r>
            <a:endParaRPr lang="en-US" sz="2400">
              <a:latin typeface="Times New Roman"/>
              <a:cs typeface="Arial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18946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 err="1">
                <a:latin typeface="Times New Roman"/>
              </a:rPr>
              <a:t>Refrences</a:t>
            </a:r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47148" y="1712658"/>
            <a:ext cx="10907180" cy="415270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Williams, R. J. and Zipser, R. A., A learning algorithm for continually training neural networks. Neural computation, vol. 1, 1989, pp. 270–280.</a:t>
            </a: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Yasaman </a:t>
            </a:r>
            <a:r>
              <a:rPr lang="en-US" sz="1800" err="1">
                <a:latin typeface="Times New Roman"/>
                <a:ea typeface="+mn-lt"/>
                <a:cs typeface="+mn-lt"/>
              </a:rPr>
              <a:t>Ensafi</a:t>
            </a:r>
            <a:r>
              <a:rPr lang="en-US" sz="1800">
                <a:latin typeface="Times New Roman"/>
                <a:ea typeface="+mn-lt"/>
                <a:cs typeface="+mn-lt"/>
              </a:rPr>
              <a:t>, Saman Hassanzadeh Amin, Guoqing Zhang, Bharat Shah, Time-series forecasting of seasonal items sales using machine learning – A comparative analysis, </a:t>
            </a:r>
            <a:r>
              <a:rPr lang="en-US" sz="1800">
                <a:latin typeface="Times New Roman"/>
                <a:ea typeface="+mn-lt"/>
                <a:cs typeface="+mn-lt"/>
                <a:hlinkClick r:id="rId2"/>
              </a:rPr>
              <a:t>https://doi.org/10.1016/j.jjimei.2022.100058</a:t>
            </a:r>
            <a:r>
              <a:rPr lang="en-US" sz="1800">
                <a:latin typeface="Times New Roman"/>
                <a:ea typeface="+mn-lt"/>
                <a:cs typeface="+mn-lt"/>
              </a:rPr>
              <a:t>.</a:t>
            </a:r>
            <a:endParaRPr lang="en-US" sz="1800">
              <a:latin typeface="Times New Roman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1800">
                <a:latin typeface="Times New Roman"/>
                <a:ea typeface="+mn-lt"/>
                <a:cs typeface="+mn-lt"/>
              </a:rPr>
              <a:t>R. Adhikari and R. K. Agrawal, “An Introductory Study on Time Series Modeling </a:t>
            </a:r>
            <a:r>
              <a:rPr lang="en-US" sz="1800" err="1">
                <a:latin typeface="Times New Roman"/>
                <a:ea typeface="+mn-lt"/>
                <a:cs typeface="+mn-lt"/>
              </a:rPr>
              <a:t>andForecasting</a:t>
            </a:r>
            <a:r>
              <a:rPr lang="en-US" sz="1800">
                <a:latin typeface="Times New Roman"/>
                <a:ea typeface="+mn-lt"/>
                <a:cs typeface="+mn-lt"/>
              </a:rPr>
              <a:t>”,</a:t>
            </a:r>
            <a:r>
              <a:rPr lang="en-US" sz="1800" err="1">
                <a:latin typeface="Times New Roman"/>
                <a:ea typeface="+mn-lt"/>
                <a:cs typeface="+mn-lt"/>
              </a:rPr>
              <a:t>MTech.thesis</a:t>
            </a:r>
            <a:r>
              <a:rPr lang="en-US" sz="1800">
                <a:latin typeface="Times New Roman"/>
                <a:ea typeface="+mn-lt"/>
                <a:cs typeface="+mn-lt"/>
              </a:rPr>
              <a:t>, Jawaharlal Nehru University, New Delhi, India, 2013.  </a:t>
            </a:r>
            <a:r>
              <a:rPr lang="en-US" sz="1800">
                <a:ea typeface="+mn-lt"/>
                <a:cs typeface="+mn-lt"/>
              </a:rPr>
              <a:t>https://www.researchgate.net/publication/235219651_An_Introductory_Study_on_Time_series_Modeling_and_Forecasting</a:t>
            </a:r>
            <a:endParaRPr lang="en-US" sz="1800">
              <a:latin typeface="Times New Roman"/>
              <a:cs typeface="Arial"/>
            </a:endParaRPr>
          </a:p>
          <a:p>
            <a:pPr marL="0" indent="0">
              <a:buNone/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>
              <a:latin typeface="Open Sans"/>
              <a:cs typeface="Arial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>
              <a:cs typeface="Arial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3810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el 1"/>
          <p:cNvSpPr txBox="1"/>
          <p:nvPr/>
        </p:nvSpPr>
        <p:spPr>
          <a:xfrm>
            <a:off x="2185947" y="3057384"/>
            <a:ext cx="7536741" cy="1299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defRPr sz="2800">
                <a:solidFill>
                  <a:srgbClr val="1A599B"/>
                </a:solidFill>
              </a:defRPr>
            </a:pPr>
            <a:br/>
            <a:br/>
            <a:endParaRPr/>
          </a:p>
        </p:txBody>
      </p:sp>
      <p:sp>
        <p:nvSpPr>
          <p:cNvPr id="193" name="Titel 1"/>
          <p:cNvSpPr txBox="1">
            <a:spLocks noGrp="1"/>
          </p:cNvSpPr>
          <p:nvPr>
            <p:ph type="title"/>
          </p:nvPr>
        </p:nvSpPr>
        <p:spPr>
          <a:xfrm>
            <a:off x="411923" y="4500917"/>
            <a:ext cx="8549728" cy="132556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Thanks</a:t>
            </a:r>
            <a:r>
              <a:rPr>
                <a:solidFill>
                  <a:schemeClr val="bg1"/>
                </a:solidFill>
              </a:rPr>
              <a:t> for </a:t>
            </a:r>
            <a:r>
              <a:rPr lang="en-US">
                <a:solidFill>
                  <a:schemeClr val="bg1"/>
                </a:solidFill>
              </a:rPr>
              <a:t>your Attention</a:t>
            </a:r>
            <a:r>
              <a:rPr>
                <a:solidFill>
                  <a:schemeClr val="bg1"/>
                </a:solidFill>
              </a:rPr>
              <a:t>!</a:t>
            </a:r>
            <a:br>
              <a:rPr>
                <a:solidFill>
                  <a:schemeClr val="bg1"/>
                </a:solidFill>
              </a:rPr>
            </a:br>
            <a:r>
              <a:rPr>
                <a:solidFill>
                  <a:schemeClr val="bg1"/>
                </a:solidFill>
              </a:rPr>
              <a:t>Your questions ...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216670" y="346506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  <a:cs typeface="Times New Roman"/>
              </a:rPr>
              <a:t>RESEARCH METHODOLOGY</a:t>
            </a:r>
            <a:endParaRPr lang="en-US" sz="4000" b="0">
              <a:latin typeface="Times New Roman"/>
              <a:cs typeface="Times New Roman"/>
            </a:endParaRPr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Algorithm Selection: Building on the knowledge gained from the literature, we handpicked four diverse forecasting algorithms</a:t>
            </a: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Algorithm Optimization: Upon implementing these algorithms on our datasets,  underwent further optimization, involving techniques such as windowing, feature extraction, and hyperparameter tuning.</a:t>
            </a:r>
            <a:endParaRPr lang="en-US">
              <a:latin typeface="Times New Roman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endParaRPr lang="en-US" sz="2400">
              <a:latin typeface="Times New Roman"/>
              <a:ea typeface="+mn-lt"/>
              <a:cs typeface="+mn-lt"/>
            </a:endParaRPr>
          </a:p>
          <a:p>
            <a:pPr>
              <a:defRPr b="1">
                <a:latin typeface="Open Sans"/>
                <a:ea typeface="Open Sans"/>
                <a:cs typeface="Open Sans"/>
                <a:sym typeface="Open Sans"/>
              </a:defRPr>
            </a:pPr>
            <a:r>
              <a:rPr lang="en-US" sz="2400">
                <a:latin typeface="Times New Roman"/>
                <a:ea typeface="+mn-lt"/>
                <a:cs typeface="+mn-lt"/>
              </a:rPr>
              <a:t>This approach allowed us to extract maximum predictive power from each algorithm, ultimately yielding valuable insights into their performance."</a:t>
            </a:r>
            <a:endParaRPr lang="en-US">
              <a:latin typeface="Times New Roman"/>
            </a:endParaRP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352365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538642" y="2342731"/>
            <a:ext cx="8627231" cy="1084264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 sz="4000">
                <a:latin typeface="Times New Roman"/>
              </a:rPr>
              <a:t>IMPLEMENTATION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</p:spTree>
    <p:extLst>
      <p:ext uri="{BB962C8B-B14F-4D97-AF65-F5344CB8AC3E}">
        <p14:creationId xmlns:p14="http://schemas.microsoft.com/office/powerpoint/2010/main" val="248421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011060" y="240594"/>
            <a:ext cx="8627231" cy="815955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 Apple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3B15-0584-7B43-FB7D-42FA9C84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122" y="1772816"/>
            <a:ext cx="10907180" cy="4140414"/>
          </a:xfrm>
        </p:spPr>
        <p:txBody>
          <a:bodyPr lIns="45718" tIns="45718" rIns="45718" bIns="45718" anchor="t">
            <a:normAutofit/>
          </a:bodyPr>
          <a:lstStyle/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Data Source: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 I utilized historical Apple Inc. stock price data obtained from Yahoo Finance from January 1, 2017,to December 1, 2022.</a:t>
            </a:r>
          </a:p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Times New Roman"/>
              </a:rPr>
              <a:t>Features: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Times New Roman"/>
              </a:rPr>
              <a:t> Our dataset encompasses a range of essential financial indicators:</a:t>
            </a:r>
          </a:p>
          <a:p>
            <a:pPr lvl="1"/>
            <a:endParaRPr lang="en-US" sz="1800">
              <a:solidFill>
                <a:srgbClr val="343541"/>
              </a:solidFill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Times New Roman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Data Quality Check: 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E</a:t>
            </a:r>
            <a:r>
              <a:rPr lang="en-US" sz="1800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nsure the dataset is free from missing values (null values) or any anomalies. </a:t>
            </a:r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solidFill>
                  <a:srgbClr val="374151"/>
                </a:solidFill>
                <a:latin typeface="Times New Roman"/>
                <a:ea typeface="+mn-lt"/>
                <a:cs typeface="+mn-lt"/>
              </a:rPr>
              <a:t>Train-Test Data Split: </a:t>
            </a:r>
            <a:r>
              <a:rPr lang="en-US" sz="18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The dataset was split into training(80%) and testing sets (20%)</a:t>
            </a:r>
          </a:p>
          <a:p>
            <a:endParaRPr lang="en-US" sz="1800" b="1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 b="1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Objective: </a:t>
            </a:r>
            <a:r>
              <a:rPr lang="en-US" sz="1800">
                <a:solidFill>
                  <a:srgbClr val="343541"/>
                </a:solidFill>
                <a:latin typeface="Times New Roman"/>
                <a:ea typeface="+mn-lt"/>
                <a:cs typeface="+mn-lt"/>
              </a:rPr>
              <a:t>Our primary objective revolves around forecasting the closing price of Apple stock by leveraging historical data and employing various machine learning techniques and algorithms.</a:t>
            </a:r>
            <a:endParaRPr lang="en-US"/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800">
              <a:solidFill>
                <a:srgbClr val="343541"/>
              </a:solidFill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4904704" y="1191295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>
                <a:solidFill>
                  <a:srgbClr val="C00000"/>
                </a:solidFill>
                <a:latin typeface="Times New Roman"/>
              </a:rPr>
              <a:t>DATASET</a:t>
            </a:r>
            <a:endParaRPr kumimoji="0" lang="en-US" sz="28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/>
              <a:ea typeface="+mn-ea"/>
              <a:cs typeface="+mn-cs"/>
              <a:sym typeface="Arial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CE5486A-E47A-7FED-6F5E-FDBD3D43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05" y="2735317"/>
            <a:ext cx="8871395" cy="15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3"/>
          <p:cNvSpPr txBox="1"/>
          <p:nvPr/>
        </p:nvSpPr>
        <p:spPr>
          <a:xfrm>
            <a:off x="1895689" y="6377136"/>
            <a:ext cx="8777394" cy="47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anchor="t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sz="1400">
                <a:solidFill>
                  <a:schemeClr val="bg1"/>
                </a:solidFill>
              </a:rPr>
              <a:t>RESEARCH LAB</a:t>
            </a:r>
            <a:endParaRPr lang="en-US"/>
          </a:p>
          <a:p>
            <a:endParaRPr lang="en-US"/>
          </a:p>
        </p:txBody>
      </p:sp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011060" y="240594"/>
            <a:ext cx="8627231" cy="815955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</a:lstStyle>
          <a:p>
            <a:r>
              <a:rPr lang="en-US">
                <a:latin typeface="Times New Roman"/>
              </a:rPr>
              <a:t>Time Series Forecasting : Apple Stock Data</a:t>
            </a:r>
          </a:p>
        </p:txBody>
      </p:sp>
      <p:sp>
        <p:nvSpPr>
          <p:cNvPr id="153" name="Slide Numb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1639748" y="6458098"/>
            <a:ext cx="181834" cy="2392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4" name="Date Placeholder 5"/>
          <p:cNvSpPr txBox="1"/>
          <p:nvPr/>
        </p:nvSpPr>
        <p:spPr>
          <a:xfrm>
            <a:off x="380153" y="6453336"/>
            <a:ext cx="2753362" cy="239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Summer term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9EB33-517C-C532-116D-3A9A717ECAF7}"/>
              </a:ext>
            </a:extLst>
          </p:cNvPr>
          <p:cNvSpPr txBox="1"/>
          <p:nvPr/>
        </p:nvSpPr>
        <p:spPr>
          <a:xfrm>
            <a:off x="5237408" y="837126"/>
            <a:ext cx="3885126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Times New Roman"/>
              </a:rPr>
              <a:t>DATASET</a:t>
            </a:r>
            <a:endParaRPr lang="en-US" sz="2800" b="1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C07DF-F199-D01C-A43B-5AD233824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6" y="1531412"/>
            <a:ext cx="11425706" cy="46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webdesign">
  <a:themeElements>
    <a:clrScheme name="1_web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1_web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web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ebdesign">
  <a:themeElements>
    <a:clrScheme name="1_web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1_web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web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4322</Words>
  <Application>Microsoft Office PowerPoint</Application>
  <PresentationFormat>Widescreen</PresentationFormat>
  <Paragraphs>580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Helvetica</vt:lpstr>
      <vt:lpstr>Helvetica,Sans-Serif</vt:lpstr>
      <vt:lpstr>Open Sans</vt:lpstr>
      <vt:lpstr>Open Sans Extrabold</vt:lpstr>
      <vt:lpstr>Times New Roman</vt:lpstr>
      <vt:lpstr>Wingdings</vt:lpstr>
      <vt:lpstr>Wingdings,Sans-Serif</vt:lpstr>
      <vt:lpstr>1_webdesign</vt:lpstr>
      <vt:lpstr>PowerPoint Presentation</vt:lpstr>
      <vt:lpstr>TABLE OF CONTENTS</vt:lpstr>
      <vt:lpstr>INTRODUCTION</vt:lpstr>
      <vt:lpstr>RESEARCH OVERVIEW</vt:lpstr>
      <vt:lpstr>RESEARCH METHODOLOGY</vt:lpstr>
      <vt:lpstr>RESEARCH METHODOLOGY</vt:lpstr>
      <vt:lpstr>IMPLEMENTATION</vt:lpstr>
      <vt:lpstr>Time Series Forecasting : Apple Stock Data</vt:lpstr>
      <vt:lpstr>Time Series Forecasting : Apple Stock Data</vt:lpstr>
      <vt:lpstr>PowerPoint Presentation</vt:lpstr>
      <vt:lpstr>PowerPoint Presentation</vt:lpstr>
      <vt:lpstr>PowerPoint Presentation</vt:lpstr>
      <vt:lpstr>Time Series Forecasting : Apple Stock Data</vt:lpstr>
      <vt:lpstr>Time Series Forecasting : Apple Stock Data</vt:lpstr>
      <vt:lpstr>PowerPoint Presentation</vt:lpstr>
      <vt:lpstr>PowerPoint Presentation</vt:lpstr>
      <vt:lpstr>PowerPoint Presentation</vt:lpstr>
      <vt:lpstr>          Time Series Forecasting : Rossman Sales Data  Dataset</vt:lpstr>
      <vt:lpstr>          Time Series Forecasting : Rossman Sales Data  </vt:lpstr>
      <vt:lpstr>          Time Series Forecasting : Rossman Sales Data  </vt:lpstr>
      <vt:lpstr>          Time Series Forecasting : Rossman Sales Data  </vt:lpstr>
      <vt:lpstr>          Time Series Forecasting : Rossman Sales Data  </vt:lpstr>
      <vt:lpstr>          Time Series Forecasting : Rossman Sales Data  </vt:lpstr>
      <vt:lpstr>          Time Series Forecasting : Rossman Sales Data  </vt:lpstr>
      <vt:lpstr>Time Series Forecasting : IoT Sensor 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Forecasting : Walmart Sales Data</vt:lpstr>
      <vt:lpstr>Time Series Forecasting : Walmart Sales Data</vt:lpstr>
      <vt:lpstr>Time Series Forecasting : Walmart Sales Data</vt:lpstr>
      <vt:lpstr>Time Series Forecasting : Walmart Sales Data</vt:lpstr>
      <vt:lpstr>Time Series Forecasting : Walmart Sales Data</vt:lpstr>
      <vt:lpstr>Time Series Forecasting : Walmart Sales Data</vt:lpstr>
      <vt:lpstr>Time Series Forecasting : Google Stock Data</vt:lpstr>
      <vt:lpstr>Time Series Forecasting : Google Stock Data</vt:lpstr>
      <vt:lpstr>Time Series Forecasting : Google Stock Data</vt:lpstr>
      <vt:lpstr>Time Series Forecasting : Google Stock Data</vt:lpstr>
      <vt:lpstr>Time Series Forecasting : Google Stock Data</vt:lpstr>
      <vt:lpstr>Time Series Forecasting : Google Stock Data</vt:lpstr>
      <vt:lpstr>Time Series Forecasting : Google Stock Data</vt:lpstr>
      <vt:lpstr>Time Series Forecasting : Google Stock Data</vt:lpstr>
      <vt:lpstr>Collective Insights</vt:lpstr>
      <vt:lpstr>Key Takeaways</vt:lpstr>
      <vt:lpstr>Future Work</vt:lpstr>
      <vt:lpstr>Refrences</vt:lpstr>
      <vt:lpstr>Thanks for your Attention! Your questions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Singh</dc:creator>
  <cp:lastModifiedBy>Ravi Singh</cp:lastModifiedBy>
  <cp:revision>14</cp:revision>
  <dcterms:modified xsi:type="dcterms:W3CDTF">2023-09-04T12:28:12Z</dcterms:modified>
</cp:coreProperties>
</file>